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016" r:id="rId1"/>
    <p:sldMasterId id="2147486021" r:id="rId2"/>
    <p:sldMasterId id="2147486026" r:id="rId3"/>
    <p:sldMasterId id="2147486031" r:id="rId4"/>
    <p:sldMasterId id="2147486061" r:id="rId5"/>
    <p:sldMasterId id="2147486067" r:id="rId6"/>
    <p:sldMasterId id="2147486073" r:id="rId7"/>
    <p:sldMasterId id="2147486096" r:id="rId8"/>
    <p:sldMasterId id="2147486105" r:id="rId9"/>
    <p:sldMasterId id="2147486118" r:id="rId10"/>
    <p:sldMasterId id="2147486123" r:id="rId11"/>
  </p:sldMasterIdLst>
  <p:notesMasterIdLst>
    <p:notesMasterId r:id="rId53"/>
  </p:notesMasterIdLst>
  <p:handoutMasterIdLst>
    <p:handoutMasterId r:id="rId54"/>
  </p:handoutMasterIdLst>
  <p:sldIdLst>
    <p:sldId id="974" r:id="rId12"/>
    <p:sldId id="1406" r:id="rId13"/>
    <p:sldId id="1278" r:id="rId14"/>
    <p:sldId id="1399" r:id="rId15"/>
    <p:sldId id="1448" r:id="rId16"/>
    <p:sldId id="1447" r:id="rId17"/>
    <p:sldId id="1403" r:id="rId18"/>
    <p:sldId id="1402" r:id="rId19"/>
    <p:sldId id="1404" r:id="rId20"/>
    <p:sldId id="1408" r:id="rId21"/>
    <p:sldId id="1409" r:id="rId22"/>
    <p:sldId id="1410" r:id="rId23"/>
    <p:sldId id="1411" r:id="rId24"/>
    <p:sldId id="1451" r:id="rId25"/>
    <p:sldId id="1412" r:id="rId26"/>
    <p:sldId id="1413" r:id="rId27"/>
    <p:sldId id="1414" r:id="rId28"/>
    <p:sldId id="1415" r:id="rId29"/>
    <p:sldId id="1416" r:id="rId30"/>
    <p:sldId id="1417" r:id="rId31"/>
    <p:sldId id="1418" r:id="rId32"/>
    <p:sldId id="1419" r:id="rId33"/>
    <p:sldId id="1405" r:id="rId34"/>
    <p:sldId id="1291" r:id="rId35"/>
    <p:sldId id="1420" r:id="rId36"/>
    <p:sldId id="1450" r:id="rId37"/>
    <p:sldId id="1449" r:id="rId38"/>
    <p:sldId id="1423" r:id="rId39"/>
    <p:sldId id="1425" r:id="rId40"/>
    <p:sldId id="1444" r:id="rId41"/>
    <p:sldId id="1431" r:id="rId42"/>
    <p:sldId id="1432" r:id="rId43"/>
    <p:sldId id="1434" r:id="rId44"/>
    <p:sldId id="1435" r:id="rId45"/>
    <p:sldId id="1436" r:id="rId46"/>
    <p:sldId id="1446" r:id="rId47"/>
    <p:sldId id="1437" r:id="rId48"/>
    <p:sldId id="1445" r:id="rId49"/>
    <p:sldId id="1438" r:id="rId50"/>
    <p:sldId id="1439" r:id="rId51"/>
    <p:sldId id="1441" r:id="rId52"/>
  </p:sldIdLst>
  <p:sldSz cx="9906000" cy="6858000" type="A4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13D05-41D4-4708-B3BA-541760CA6B74}">
          <p14:sldIdLst>
            <p14:sldId id="974"/>
            <p14:sldId id="1406"/>
          </p14:sldIdLst>
        </p14:section>
        <p14:section name="PC" id="{4D60BEB4-95B5-454B-87CC-E9142AF373A9}">
          <p14:sldIdLst>
            <p14:sldId id="1278"/>
            <p14:sldId id="1399"/>
            <p14:sldId id="1448"/>
            <p14:sldId id="1447"/>
            <p14:sldId id="1403"/>
            <p14:sldId id="1402"/>
            <p14:sldId id="1404"/>
            <p14:sldId id="1408"/>
            <p14:sldId id="1409"/>
            <p14:sldId id="1410"/>
            <p14:sldId id="1411"/>
            <p14:sldId id="145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05"/>
            <p14:sldId id="1291"/>
          </p14:sldIdLst>
        </p14:section>
        <p14:section name="MO" id="{BB345D4E-F3D6-4CDA-9F24-4A83500C9569}">
          <p14:sldIdLst>
            <p14:sldId id="1420"/>
            <p14:sldId id="1450"/>
            <p14:sldId id="1449"/>
            <p14:sldId id="1423"/>
            <p14:sldId id="1425"/>
            <p14:sldId id="1444"/>
            <p14:sldId id="1431"/>
            <p14:sldId id="1432"/>
            <p14:sldId id="1434"/>
            <p14:sldId id="1435"/>
            <p14:sldId id="1436"/>
            <p14:sldId id="1446"/>
            <p14:sldId id="1437"/>
            <p14:sldId id="1445"/>
            <p14:sldId id="1438"/>
            <p14:sldId id="1439"/>
            <p14:sldId id="1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025" userDrawn="1">
          <p15:clr>
            <a:srgbClr val="A4A3A4"/>
          </p15:clr>
        </p15:guide>
        <p15:guide id="5" pos="444" userDrawn="1">
          <p15:clr>
            <a:srgbClr val="A4A3A4"/>
          </p15:clr>
        </p15:guide>
        <p15:guide id="6" pos="4617" userDrawn="1">
          <p15:clr>
            <a:srgbClr val="A4A3A4"/>
          </p15:clr>
        </p15:guide>
        <p15:guide id="7" pos="2530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754" userDrawn="1">
          <p15:clr>
            <a:srgbClr val="A4A3A4"/>
          </p15:clr>
        </p15:guide>
        <p15:guide id="10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H" initials="PH" lastIdx="1" clrIdx="0">
    <p:extLst>
      <p:ext uri="{19B8F6BF-5375-455C-9EA6-DF929625EA0E}">
        <p15:presenceInfo xmlns:p15="http://schemas.microsoft.com/office/powerpoint/2012/main" userId="Park H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99C"/>
    <a:srgbClr val="0000FF"/>
    <a:srgbClr val="FFFFCC"/>
    <a:srgbClr val="99CCFF"/>
    <a:srgbClr val="FFCCCC"/>
    <a:srgbClr val="FF6600"/>
    <a:srgbClr val="FFCC66"/>
    <a:srgbClr val="52A7D8"/>
    <a:srgbClr val="6699FF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556" autoAdjust="0"/>
  </p:normalViewPr>
  <p:slideViewPr>
    <p:cSldViewPr>
      <p:cViewPr varScale="1">
        <p:scale>
          <a:sx n="114" d="100"/>
          <a:sy n="114" d="100"/>
        </p:scale>
        <p:origin x="1446" y="108"/>
      </p:cViewPr>
      <p:guideLst>
        <p:guide orient="horz" pos="1298"/>
        <p:guide/>
        <p:guide pos="5025"/>
        <p:guide pos="444"/>
        <p:guide pos="4617"/>
        <p:guide pos="2530"/>
        <p:guide orient="horz" pos="845"/>
        <p:guide orient="horz" pos="75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576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0D0CC07-318B-43CC-9255-700E3BB2F83E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B4C062-12E1-4114-A67E-6EA2FD09BFF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23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0968" y="3"/>
            <a:ext cx="4275346" cy="37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CCBF37D-0A02-43A1-AB9A-8F422BAA5BA4}" type="datetime4">
              <a:rPr lang="ko-KR" altLang="en-US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4038" y="523875"/>
            <a:ext cx="3678237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5623" y="3218204"/>
            <a:ext cx="7235073" cy="299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0968" y="6363121"/>
            <a:ext cx="4275346" cy="37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7" rIns="91411" bIns="4570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A96F623-FD5F-42B4-952B-E28C1D2FD2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23666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7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4589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2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4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0" y="125424"/>
            <a:ext cx="5102224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614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94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8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488950" y="2405063"/>
            <a:ext cx="8737600" cy="0"/>
          </a:xfrm>
          <a:prstGeom prst="line">
            <a:avLst/>
          </a:prstGeom>
          <a:noFill/>
          <a:ln w="57150" cmpd="thinThick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4" y="4724400"/>
            <a:ext cx="9906000" cy="2133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black"/>
              </a:solidFill>
              <a:latin typeface="Calibri"/>
              <a:ea typeface="돋움체" pitchFamily="49" charset="-127"/>
            </a:endParaRPr>
          </a:p>
        </p:txBody>
      </p:sp>
      <p:pic>
        <p:nvPicPr>
          <p:cNvPr id="9" name="Picture 53" descr="megalogo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9" y="1963738"/>
            <a:ext cx="169862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15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2279994"/>
              </p:ext>
            </p:extLst>
          </p:nvPr>
        </p:nvGraphicFramePr>
        <p:xfrm>
          <a:off x="3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84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1319"/>
              </p:ext>
            </p:extLst>
          </p:nvPr>
        </p:nvGraphicFramePr>
        <p:xfrm>
          <a:off x="3" y="0"/>
          <a:ext cx="9911744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6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19950" y="1"/>
            <a:ext cx="5933770" cy="21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Box 157"/>
          <p:cNvSpPr txBox="1">
            <a:spLocks noChangeArrowheads="1"/>
          </p:cNvSpPr>
          <p:nvPr userDrawn="1"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8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285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40146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5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04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592266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2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0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3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262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383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2D09A-B23F-4838-9A46-305592FB9CD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8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731AB-6BBB-424D-B8FE-566526ABB69E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0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F1D7-B6C6-4E8B-B567-3E5B550C9D9C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0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55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1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9865C-2F1B-4DE1-8EF3-4891B7344C31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01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8ACF-4ECD-4184-AAFB-D12C202B65DA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1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6161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7B956-9B36-47ED-A3A8-7DA05C772012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1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CC9A4-EE95-4021-8E3F-550E86B4B17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83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A688-8D22-4C54-97B1-5D3FB624609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91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5628-438A-49C4-8032-07E8F625F399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26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44463"/>
            <a:ext cx="2228850" cy="5981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2" y="144463"/>
            <a:ext cx="6534150" cy="5981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E119D-B1C8-4BF0-BA68-D791AFF22E86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777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5" y="144467"/>
            <a:ext cx="4824412" cy="2889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183"/>
          <p:cNvSpPr>
            <a:spLocks noGrp="1" noChangeArrowheads="1"/>
          </p:cNvSpPr>
          <p:nvPr>
            <p:ph type="dt" sz="half" idx="10"/>
          </p:nvPr>
        </p:nvSpPr>
        <p:spPr>
          <a:xfrm>
            <a:off x="8059738" y="6472242"/>
            <a:ext cx="1727200" cy="211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04BFC-327D-4F0A-9CB6-7A5110DFB30F}" type="datetime4">
              <a:rPr lang="ko-KR" altLang="en-US">
                <a:solidFill>
                  <a:srgbClr val="000000"/>
                </a:solidFill>
                <a:ea typeface="굴림" pitchFamily="50" charset="-127"/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617977" y="806685"/>
            <a:ext cx="2088000" cy="563765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Font typeface="+mj-lt"/>
              <a:buAutoNum type="arabicPeriod"/>
              <a:defRPr sz="900" b="1">
                <a:latin typeface="+mn-ea"/>
                <a:ea typeface="+mn-ea"/>
              </a:defRPr>
            </a:lvl1pPr>
            <a:lvl2pPr marL="269875" indent="-90488">
              <a:buFont typeface="Calibri" panose="020F0502020204030204" pitchFamily="34" charset="0"/>
              <a:buChar char="-"/>
              <a:defRPr sz="800">
                <a:latin typeface="+mn-ea"/>
                <a:ea typeface="+mn-ea"/>
              </a:defRPr>
            </a:lvl2pPr>
            <a:lvl3pPr marL="357188" indent="-84138">
              <a:defRPr sz="700">
                <a:latin typeface="+mn-ea"/>
                <a:ea typeface="+mn-ea"/>
              </a:defRPr>
            </a:lvl3pPr>
            <a:lvl4pPr marL="444500" indent="-90488">
              <a:buFont typeface="Arial" panose="020B0604020202020204" pitchFamily="34" charset="0"/>
              <a:buChar char="•"/>
              <a:defRPr sz="600">
                <a:latin typeface="+mn-ea"/>
                <a:ea typeface="+mn-ea"/>
              </a:defRPr>
            </a:lvl4pPr>
            <a:lvl5pPr marL="539750" indent="-92075">
              <a:defRPr sz="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61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0834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7340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46229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7951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00026" y="419765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7617977" y="419765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026" y="196358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7617977" y="196358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92092" y="19475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Chapter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92088" y="421884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Description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968236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68236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970988" y="421884"/>
            <a:ext cx="6455943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70987" y="194755"/>
            <a:ext cx="5471057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995403" y="1947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00.00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442049" y="194755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Version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6995403" y="227145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6442045" y="221303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 userDrawn="1"/>
        </p:nvSpPr>
        <p:spPr>
          <a:xfrm>
            <a:off x="7629508" y="194755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ID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629509" y="421885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Type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5" name="직선 연결선 34"/>
          <p:cNvCxnSpPr/>
          <p:nvPr userDrawn="1"/>
        </p:nvCxnSpPr>
        <p:spPr>
          <a:xfrm>
            <a:off x="8048213" y="448436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 userDrawn="1"/>
        </p:nvCxnSpPr>
        <p:spPr>
          <a:xfrm>
            <a:off x="8048212" y="221307"/>
            <a:ext cx="0" cy="1623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59748" y="421884"/>
            <a:ext cx="1646228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8059748" y="194755"/>
            <a:ext cx="1657761" cy="216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800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377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00025" y="4178593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Version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00032" y="444777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Document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00026" y="471878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Editor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0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050961" y="4186887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050961" y="445667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26"/>
          <p:cNvSpPr>
            <a:spLocks noGrp="1"/>
          </p:cNvSpPr>
          <p:nvPr>
            <p:ph type="body" sz="quarter" idx="12"/>
          </p:nvPr>
        </p:nvSpPr>
        <p:spPr>
          <a:xfrm>
            <a:off x="1050961" y="4726466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0025" y="390940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Date</a:t>
            </a:r>
            <a:endParaRPr kumimoji="0" lang="ko-KR" altLang="en-US" sz="1000" b="1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1050961" y="3917098"/>
            <a:ext cx="2242922" cy="230832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6"/>
          <p:cNvSpPr>
            <a:spLocks noGrp="1"/>
          </p:cNvSpPr>
          <p:nvPr>
            <p:ph type="title"/>
          </p:nvPr>
        </p:nvSpPr>
        <p:spPr>
          <a:xfrm>
            <a:off x="216263" y="2171708"/>
            <a:ext cx="68029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200027" y="6452056"/>
            <a:ext cx="2755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Copyright © </a:t>
            </a:r>
            <a:r>
              <a:rPr kumimoji="0" lang="en-US" altLang="ko-KR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megastudyEdu.co.,Ltd</a:t>
            </a:r>
            <a:r>
              <a:rPr kumimoji="0"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. All rights reserved.</a:t>
            </a:r>
          </a:p>
        </p:txBody>
      </p:sp>
      <p:pic>
        <p:nvPicPr>
          <p:cNvPr id="18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2" y="260648"/>
            <a:ext cx="1451956" cy="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0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4" y="188913"/>
            <a:ext cx="209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Document History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8511187"/>
              </p:ext>
            </p:extLst>
          </p:nvPr>
        </p:nvGraphicFramePr>
        <p:xfrm>
          <a:off x="201976" y="1186343"/>
          <a:ext cx="9504001" cy="51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Version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Editor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386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0027" y="18891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prstClr val="black"/>
                </a:solidFill>
                <a:latin typeface="맑은 고딕"/>
                <a:ea typeface="맑은 고딕"/>
              </a:rPr>
              <a:t>I N D E X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+mj-ea"/>
              <a:buAutoNum type="circleNumDbPlain"/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94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중간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026" y="850675"/>
            <a:ext cx="9505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400" b="1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8"/>
          <p:cNvSpPr>
            <a:spLocks noGrp="1"/>
          </p:cNvSpPr>
          <p:nvPr>
            <p:ph sz="quarter" idx="10"/>
          </p:nvPr>
        </p:nvSpPr>
        <p:spPr>
          <a:xfrm>
            <a:off x="200026" y="1892144"/>
            <a:ext cx="9505950" cy="4584856"/>
          </a:xfrm>
          <a:prstGeom prst="rect">
            <a:avLst/>
          </a:prstGeom>
        </p:spPr>
        <p:txBody>
          <a:bodyPr/>
          <a:lstStyle>
            <a:lvl1pPr marL="182558" indent="-182558">
              <a:buFont typeface="+mj-lt"/>
              <a:buAutoNum type="arabicPeriod"/>
              <a:defRPr sz="1200"/>
            </a:lvl1pPr>
            <a:lvl2pPr marL="269868" indent="-87311">
              <a:buFont typeface="맑은 고딕" panose="020B0503020000020004" pitchFamily="50" charset="-127"/>
              <a:buChar char="-"/>
              <a:defRPr sz="1000"/>
            </a:lvl2pPr>
            <a:lvl3pPr marL="357179" indent="-87311">
              <a:defRPr sz="800"/>
            </a:lvl3pPr>
            <a:lvl4pPr marL="449251" indent="-95248">
              <a:defRPr sz="800"/>
            </a:lvl4pPr>
            <a:lvl5pPr marL="539737" indent="-87311">
              <a:tabLst>
                <a:tab pos="623872" algn="l"/>
              </a:tabLst>
              <a:defRPr sz="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00025" y="1701645"/>
            <a:ext cx="970597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11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00026" y="643171"/>
            <a:ext cx="72269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7617977" y="643171"/>
            <a:ext cx="2088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00026" y="259203"/>
            <a:ext cx="7226906" cy="383968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1784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93122" y="3006562"/>
            <a:ext cx="1919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THANK YOU</a:t>
            </a:r>
            <a:endParaRPr kumimoji="0" lang="ko-KR" altLang="en-US" sz="24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47" y="3573016"/>
            <a:ext cx="1442711" cy="1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0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43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4" y="213043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5" y="3886200"/>
            <a:ext cx="69342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919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723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5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844" y="125425"/>
            <a:ext cx="5102225" cy="2889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2" y="1600206"/>
            <a:ext cx="8915401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9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gi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/>
              <a:pPr>
                <a:defRPr/>
              </a:pPr>
              <a:t>2023년 11월 23일</a:t>
            </a:fld>
            <a:endParaRPr lang="en-US" altLang="ko-KR" dirty="0"/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/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90500" y="6452056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t>프로젝트 명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91466" y="6453644"/>
            <a:ext cx="314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BEE5ACFB-DC40-4CFD-8FDB-9A4B34883F1B}" type="slidenum">
              <a:rPr kumimoji="0"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 descr="C:\Users\user\Desktop\logo_footer.gif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8" y="6537460"/>
            <a:ext cx="835149" cy="1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9" r:id="rId1"/>
    <p:sldLayoutId id="2147486120" r:id="rId2"/>
    <p:sldLayoutId id="2147486121" r:id="rId3"/>
    <p:sldLayoutId id="214748612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6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4" r:id="rId1"/>
    <p:sldLayoutId id="2147486125" r:id="rId2"/>
    <p:sldLayoutId id="2147486126" r:id="rId3"/>
    <p:sldLayoutId id="2147486127" r:id="rId4"/>
    <p:sldLayoutId id="2147486130" r:id="rId5"/>
    <p:sldLayoutId id="214748613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7" r:id="rId1"/>
    <p:sldLayoutId id="2147486029" r:id="rId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7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4" y="150815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0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5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1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2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5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5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78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5" y="150816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889876" y="115902"/>
            <a:ext cx="16383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6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20000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5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9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7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4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0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65" r:id="rId2"/>
    <p:sldLayoutId id="2147486066" r:id="rId3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5"/>
          <p:cNvSpPr>
            <a:spLocks noChangeArrowheads="1"/>
          </p:cNvSpPr>
          <p:nvPr/>
        </p:nvSpPr>
        <p:spPr bwMode="auto">
          <a:xfrm>
            <a:off x="7620004" y="522288"/>
            <a:ext cx="2238375" cy="1571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7" name="Text Box 33"/>
          <p:cNvSpPr txBox="1">
            <a:spLocks noChangeArrowheads="1"/>
          </p:cNvSpPr>
          <p:nvPr/>
        </p:nvSpPr>
        <p:spPr bwMode="auto">
          <a:xfrm>
            <a:off x="7610480" y="519113"/>
            <a:ext cx="2078038" cy="1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8000" bIns="18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ko-KR" b="1" dirty="0">
                <a:solidFill>
                  <a:srgbClr val="FFFFFF"/>
                </a:solidFill>
                <a:ea typeface="돋움" pitchFamily="50" charset="-127"/>
              </a:rPr>
              <a:t>Description</a:t>
            </a:r>
          </a:p>
        </p:txBody>
      </p:sp>
      <p:sp>
        <p:nvSpPr>
          <p:cNvPr id="1028" name="Rectangle 112"/>
          <p:cNvSpPr>
            <a:spLocks noChangeArrowheads="1"/>
          </p:cNvSpPr>
          <p:nvPr/>
        </p:nvSpPr>
        <p:spPr bwMode="auto">
          <a:xfrm>
            <a:off x="158751" y="152400"/>
            <a:ext cx="7289800" cy="6553200"/>
          </a:xfrm>
          <a:prstGeom prst="rect">
            <a:avLst/>
          </a:prstGeom>
          <a:noFill/>
          <a:ln w="28575">
            <a:solidFill>
              <a:srgbClr val="292929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029" name="Line 177"/>
          <p:cNvSpPr>
            <a:spLocks noChangeShapeType="1"/>
          </p:cNvSpPr>
          <p:nvPr/>
        </p:nvSpPr>
        <p:spPr bwMode="auto">
          <a:xfrm>
            <a:off x="88106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0" name="Text Box 178"/>
          <p:cNvSpPr txBox="1">
            <a:spLocks noChangeArrowheads="1"/>
          </p:cNvSpPr>
          <p:nvPr/>
        </p:nvSpPr>
        <p:spPr bwMode="auto">
          <a:xfrm>
            <a:off x="128593" y="150818"/>
            <a:ext cx="820737" cy="2330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900" dirty="0">
                <a:solidFill>
                  <a:srgbClr val="000000"/>
                </a:solidFill>
                <a:ea typeface="돋움체" pitchFamily="49" charset="-127"/>
              </a:rPr>
              <a:t>Navigation</a:t>
            </a:r>
          </a:p>
        </p:txBody>
      </p:sp>
      <p:pic>
        <p:nvPicPr>
          <p:cNvPr id="1031" name="Picture 184" descr="megalogo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89878" y="115899"/>
            <a:ext cx="1638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Line 176"/>
          <p:cNvSpPr>
            <a:spLocks noChangeShapeType="1"/>
          </p:cNvSpPr>
          <p:nvPr/>
        </p:nvSpPr>
        <p:spPr bwMode="auto">
          <a:xfrm>
            <a:off x="163517" y="393700"/>
            <a:ext cx="72723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3" name="Line 22"/>
          <p:cNvSpPr>
            <a:spLocks noChangeShapeType="1"/>
          </p:cNvSpPr>
          <p:nvPr/>
        </p:nvSpPr>
        <p:spPr bwMode="auto">
          <a:xfrm flipV="1">
            <a:off x="7619999" y="38100"/>
            <a:ext cx="0" cy="67770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굴림"/>
            </a:endParaRPr>
          </a:p>
        </p:txBody>
      </p:sp>
      <p:sp>
        <p:nvSpPr>
          <p:cNvPr id="1034" name="Rectangle 21"/>
          <p:cNvSpPr>
            <a:spLocks noChangeArrowheads="1"/>
          </p:cNvSpPr>
          <p:nvPr/>
        </p:nvSpPr>
        <p:spPr bwMode="auto">
          <a:xfrm>
            <a:off x="25404" y="38100"/>
            <a:ext cx="9829801" cy="678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ea typeface="돋움체" pitchFamily="49" charset="-127"/>
            </a:endParaRPr>
          </a:p>
        </p:txBody>
      </p:sp>
      <p:sp>
        <p:nvSpPr>
          <p:cNvPr id="16" name="날짜 개체 틀 2"/>
          <p:cNvSpPr>
            <a:spLocks noGrp="1"/>
          </p:cNvSpPr>
          <p:nvPr/>
        </p:nvSpPr>
        <p:spPr bwMode="auto">
          <a:xfrm>
            <a:off x="6480175" y="193675"/>
            <a:ext cx="1116013" cy="171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fld id="{4FEAC176-FF0C-4D54-94AA-1D1798A811F4}" type="datetime4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2023년 11월 23일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7" name="Text Box 157"/>
          <p:cNvSpPr txBox="1">
            <a:spLocks noChangeArrowheads="1"/>
          </p:cNvSpPr>
          <p:nvPr/>
        </p:nvSpPr>
        <p:spPr bwMode="auto">
          <a:xfrm>
            <a:off x="5678946" y="158751"/>
            <a:ext cx="382133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r">
              <a:defRPr/>
            </a:pPr>
            <a:fld id="{322536FA-33F4-48DE-BDF7-713FE1D976B6}" type="slidenum">
              <a:rPr lang="en-US" altLang="ko-KR" sz="900">
                <a:solidFill>
                  <a:srgbClr val="000000"/>
                </a:solidFill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8" name="Line 179"/>
          <p:cNvSpPr>
            <a:spLocks noChangeShapeType="1"/>
          </p:cNvSpPr>
          <p:nvPr/>
        </p:nvSpPr>
        <p:spPr bwMode="auto">
          <a:xfrm>
            <a:off x="648017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9" name="Text Box 180"/>
          <p:cNvSpPr txBox="1">
            <a:spLocks noChangeArrowheads="1"/>
          </p:cNvSpPr>
          <p:nvPr/>
        </p:nvSpPr>
        <p:spPr bwMode="auto">
          <a:xfrm>
            <a:off x="5946775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22" name="Line 181"/>
          <p:cNvSpPr>
            <a:spLocks noChangeShapeType="1"/>
          </p:cNvSpPr>
          <p:nvPr/>
        </p:nvSpPr>
        <p:spPr bwMode="auto">
          <a:xfrm>
            <a:off x="6072188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3" name="Line 179"/>
          <p:cNvSpPr>
            <a:spLocks noChangeShapeType="1"/>
          </p:cNvSpPr>
          <p:nvPr/>
        </p:nvSpPr>
        <p:spPr bwMode="auto">
          <a:xfrm>
            <a:off x="5694362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 Box 180"/>
          <p:cNvSpPr txBox="1">
            <a:spLocks noChangeArrowheads="1"/>
          </p:cNvSpPr>
          <p:nvPr/>
        </p:nvSpPr>
        <p:spPr bwMode="auto">
          <a:xfrm>
            <a:off x="5132388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25" name="Line 181"/>
          <p:cNvSpPr>
            <a:spLocks noChangeShapeType="1"/>
          </p:cNvSpPr>
          <p:nvPr/>
        </p:nvSpPr>
        <p:spPr bwMode="auto">
          <a:xfrm>
            <a:off x="5238750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Line 179"/>
          <p:cNvSpPr>
            <a:spLocks noChangeShapeType="1"/>
          </p:cNvSpPr>
          <p:nvPr/>
        </p:nvSpPr>
        <p:spPr bwMode="auto">
          <a:xfrm>
            <a:off x="4873625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 Box 180"/>
          <p:cNvSpPr txBox="1">
            <a:spLocks noChangeArrowheads="1"/>
          </p:cNvSpPr>
          <p:nvPr/>
        </p:nvSpPr>
        <p:spPr bwMode="auto">
          <a:xfrm>
            <a:off x="4356104" y="158761"/>
            <a:ext cx="676275" cy="2333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Ver.</a:t>
            </a:r>
          </a:p>
        </p:txBody>
      </p:sp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4837113" y="150813"/>
            <a:ext cx="431802" cy="2349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ko-KR" sz="900" dirty="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Line 181"/>
          <p:cNvSpPr>
            <a:spLocks noChangeShapeType="1"/>
          </p:cNvSpPr>
          <p:nvPr/>
        </p:nvSpPr>
        <p:spPr bwMode="auto">
          <a:xfrm>
            <a:off x="4519613" y="168275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Verdana" pitchFamily="34" charset="0"/>
                <a:ea typeface="돋움체" pitchFamily="49" charset="-127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70" r:id="rId2"/>
    <p:sldLayoutId id="2147486071" r:id="rId3"/>
    <p:sldLayoutId id="2147486072" r:id="rId4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8AFBF6-DF52-4770-BA1A-CACE4B5C2E6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2023-11-23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680DC-9C57-47C7-82F0-8C34A6462AC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9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97" r:id="rId1"/>
    <p:sldLayoutId id="2147486098" r:id="rId2"/>
    <p:sldLayoutId id="2147486099" r:id="rId3"/>
    <p:sldLayoutId id="2147486100" r:id="rId4"/>
    <p:sldLayoutId id="2147486103" r:id="rId5"/>
    <p:sldLayoutId id="214748610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14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7723793"/>
              </p:ext>
            </p:extLst>
          </p:nvPr>
        </p:nvGraphicFramePr>
        <p:xfrm>
          <a:off x="4" y="0"/>
          <a:ext cx="9911743" cy="68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Navigation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No.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20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pc="-5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1" name="Text Box 157"/>
          <p:cNvSpPr txBox="1">
            <a:spLocks noChangeArrowheads="1"/>
          </p:cNvSpPr>
          <p:nvPr/>
        </p:nvSpPr>
        <p:spPr bwMode="auto">
          <a:xfrm>
            <a:off x="7396123" y="-16471"/>
            <a:ext cx="706287" cy="23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Verdana" pitchFamily="34" charset="0"/>
                <a:ea typeface="돋움체" pitchFamily="49" charset="-127"/>
              </a:defRPr>
            </a:lvl9pPr>
          </a:lstStyle>
          <a:p>
            <a:pPr algn="ctr" eaLnBrk="1" hangingPunct="1">
              <a:defRPr/>
            </a:pPr>
            <a:fld id="{24D5A0FE-482E-45D8-A812-A033F8BB599D}" type="slidenum">
              <a:rPr lang="en-US" altLang="ko-KR" sz="900" spc="-5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2" name="Rectangle 159"/>
          <p:cNvSpPr>
            <a:spLocks noGrp="1" noChangeArrowheads="1"/>
          </p:cNvSpPr>
          <p:nvPr>
            <p:ph type="title"/>
          </p:nvPr>
        </p:nvSpPr>
        <p:spPr bwMode="auto">
          <a:xfrm>
            <a:off x="723592" y="-4142"/>
            <a:ext cx="5957600" cy="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48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6" r:id="rId1"/>
    <p:sldLayoutId id="2147486107" r:id="rId2"/>
    <p:sldLayoutId id="2147486108" r:id="rId3"/>
    <p:sldLayoutId id="2147486109" r:id="rId4"/>
    <p:sldLayoutId id="2147486110" r:id="rId5"/>
    <p:sldLayoutId id="2147486111" r:id="rId6"/>
    <p:sldLayoutId id="2147486112" r:id="rId7"/>
    <p:sldLayoutId id="2147486113" r:id="rId8"/>
    <p:sldLayoutId id="2147486114" r:id="rId9"/>
    <p:sldLayoutId id="2147486115" r:id="rId10"/>
    <p:sldLayoutId id="2147486116" r:id="rId11"/>
    <p:sldLayoutId id="2147486117" r:id="rId12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00" b="1" spc="-5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900">
          <a:solidFill>
            <a:schemeClr val="tx2"/>
          </a:solidFill>
          <a:latin typeface="Verdan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4"/>
          <p:cNvSpPr>
            <a:spLocks noChangeArrowheads="1"/>
          </p:cNvSpPr>
          <p:nvPr/>
        </p:nvSpPr>
        <p:spPr bwMode="auto">
          <a:xfrm>
            <a:off x="685804" y="1977367"/>
            <a:ext cx="86217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[2</a:t>
            </a:r>
            <a:r>
              <a:rPr kumimoji="0" lang="ko-KR" altLang="en-US" sz="2000" b="1" spc="-150" dirty="0" err="1">
                <a:solidFill>
                  <a:prstClr val="black"/>
                </a:solidFill>
                <a:latin typeface="+mn-ea"/>
                <a:ea typeface="+mn-ea"/>
              </a:rPr>
              <a:t>회차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][CORE 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대전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] 2025 N</a:t>
            </a:r>
            <a:r>
              <a:rPr kumimoji="0" lang="ko-KR" altLang="en-US" sz="2000" b="1" spc="-150" dirty="0">
                <a:solidFill>
                  <a:prstClr val="black"/>
                </a:solidFill>
                <a:latin typeface="+mn-ea"/>
                <a:ea typeface="+mn-ea"/>
              </a:rPr>
              <a:t>수 정규반 오픈</a:t>
            </a:r>
            <a:r>
              <a:rPr kumimoji="0" lang="en-US" altLang="ko-KR" sz="2000" b="1" spc="-150" dirty="0">
                <a:solidFill>
                  <a:prstClr val="black"/>
                </a:solidFill>
                <a:latin typeface="+mn-ea"/>
                <a:ea typeface="+mn-ea"/>
              </a:rPr>
              <a:t>(PC/MO)</a:t>
            </a:r>
            <a:endParaRPr kumimoji="0" lang="ko-KR" altLang="en-US" sz="2000" b="1" spc="-15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631829" y="2536837"/>
            <a:ext cx="8685213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E7E6E6"/>
                </a:solidFill>
                <a:latin typeface="맑은 고딕"/>
                <a:ea typeface="맑은 고딕"/>
              </a:rPr>
              <a:t>Version 1.0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FCC0C6C-18F7-4078-8DAC-D422D17E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284" y="4149080"/>
            <a:ext cx="2340233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Last updated </a:t>
            </a:r>
            <a:fld id="{C77E8DD1-C3FB-40CF-9869-F8908F5EE3F3}" type="datetime1">
              <a:rPr kumimoji="0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pPr algn="r" fontAlgn="auto">
                <a:spcBef>
                  <a:spcPct val="20000"/>
                </a:spcBef>
                <a:spcAft>
                  <a:spcPts val="0"/>
                </a:spcAft>
                <a:defRPr/>
              </a:pPr>
              <a:t>2023-11-23</a:t>
            </a:fld>
            <a:endParaRPr kumimoji="0"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오픈일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2023-12-12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08807395-C278-4738-8101-A993A5D1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102" y="4869160"/>
            <a:ext cx="3286775" cy="5684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교무기획팀 임상수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(#4279)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웹기획자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웹기획팀 김예은 </a:t>
            </a:r>
            <a:r>
              <a:rPr kumimoji="0"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(#8371)</a:t>
            </a:r>
            <a:endParaRPr kumimoji="0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23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2C1E5A-43F1-4315-8A24-E7897F2F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92" y="1821144"/>
            <a:ext cx="6573511" cy="32130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16048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2A2A489-3E5E-44AA-8557-01129A4AA3AF}"/>
              </a:ext>
            </a:extLst>
          </p:cNvPr>
          <p:cNvSpPr txBox="1"/>
          <p:nvPr/>
        </p:nvSpPr>
        <p:spPr>
          <a:xfrm>
            <a:off x="745478" y="1196751"/>
            <a:ext cx="659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개인의  </a:t>
            </a:r>
            <a:r>
              <a:rPr lang="ko-KR" altLang="en-US" sz="1200" b="1" spc="-150" dirty="0">
                <a:latin typeface="+mn-ea"/>
                <a:ea typeface="+mn-ea"/>
              </a:rPr>
              <a:t>학습에는 자율성</a:t>
            </a:r>
            <a:r>
              <a:rPr lang="ko-KR" altLang="en-US" sz="1200" spc="-150" dirty="0">
                <a:latin typeface="+mn-ea"/>
                <a:ea typeface="+mn-ea"/>
              </a:rPr>
              <a:t>을 </a:t>
            </a:r>
            <a:r>
              <a:rPr lang="ko-KR" altLang="en-US" sz="1200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z="1200" spc="-150" dirty="0">
                <a:latin typeface="+mn-ea"/>
                <a:ea typeface="+mn-ea"/>
              </a:rPr>
              <a:t>함으로써</a:t>
            </a:r>
            <a:r>
              <a:rPr lang="en-US" altLang="ko-KR" sz="12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z="1200" spc="-150" dirty="0">
                <a:latin typeface="+mn-ea"/>
                <a:ea typeface="+mn-ea"/>
              </a:rPr>
              <a:t>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DA735-4678-46EF-B735-26571009EE1A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1 : </a:t>
            </a:r>
            <a:r>
              <a:rPr lang="ko-KR" altLang="en-US" sz="1200" b="1" spc="-150" dirty="0">
                <a:latin typeface="+mn-ea"/>
                <a:ea typeface="+mn-ea"/>
              </a:rPr>
              <a:t>집단적인 면학분위기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125773-04EC-4F1B-AE3D-34E548676BEC}"/>
              </a:ext>
            </a:extLst>
          </p:cNvPr>
          <p:cNvSpPr/>
          <p:nvPr/>
        </p:nvSpPr>
        <p:spPr bwMode="auto">
          <a:xfrm>
            <a:off x="254270" y="704332"/>
            <a:ext cx="7579049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D90C3-626E-4724-955C-E94335DB78AF}"/>
              </a:ext>
            </a:extLst>
          </p:cNvPr>
          <p:cNvSpPr/>
          <p:nvPr/>
        </p:nvSpPr>
        <p:spPr>
          <a:xfrm>
            <a:off x="665814" y="17449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9E83E0-A647-4592-9229-FD298B53A092}"/>
              </a:ext>
            </a:extLst>
          </p:cNvPr>
          <p:cNvSpPr/>
          <p:nvPr/>
        </p:nvSpPr>
        <p:spPr>
          <a:xfrm>
            <a:off x="6262110" y="18079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4981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9D19DB-EB1B-4282-96D2-DEDD32D1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46" y="1890035"/>
            <a:ext cx="6274025" cy="30779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29624"/>
              </p:ext>
            </p:extLst>
          </p:nvPr>
        </p:nvGraphicFramePr>
        <p:xfrm>
          <a:off x="8104412" y="211913"/>
          <a:ext cx="1800000" cy="88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7127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4A992B-8046-47B0-A33C-B9ABC2CCEA3D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2 : </a:t>
            </a:r>
            <a:r>
              <a:rPr lang="ko-KR" altLang="en-US" sz="1200" b="1" spc="-150">
                <a:latin typeface="+mn-ea"/>
                <a:ea typeface="+mn-ea"/>
              </a:rPr>
              <a:t>학습 동선 최소화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A60AF-FD94-4941-8202-8FC7059B5D9C}"/>
              </a:ext>
            </a:extLst>
          </p:cNvPr>
          <p:cNvSpPr txBox="1"/>
          <p:nvPr/>
        </p:nvSpPr>
        <p:spPr>
          <a:xfrm>
            <a:off x="1064567" y="1005519"/>
            <a:ext cx="571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바자관</a:t>
            </a:r>
            <a:r>
              <a:rPr lang="en-US" altLang="ko-KR" sz="1200" spc="-150" dirty="0">
                <a:latin typeface="+mn-ea"/>
                <a:ea typeface="+mn-ea"/>
              </a:rPr>
              <a:t>-</a:t>
            </a:r>
            <a:r>
              <a:rPr lang="ko-KR" altLang="en-US" sz="12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1200" spc="-150" dirty="0">
              <a:latin typeface="+mn-ea"/>
              <a:ea typeface="+mn-ea"/>
            </a:endParaRP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12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1200" spc="-150" dirty="0">
                <a:latin typeface="+mn-ea"/>
                <a:ea typeface="+mn-ea"/>
              </a:rPr>
              <a:t>하였습니다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5F71CA-9B70-453A-AFCF-B4CBEFF6E081}"/>
              </a:ext>
            </a:extLst>
          </p:cNvPr>
          <p:cNvSpPr/>
          <p:nvPr/>
        </p:nvSpPr>
        <p:spPr>
          <a:xfrm>
            <a:off x="845682" y="18138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F66DDC-E11F-4D5C-BF57-20E65E6FB672}"/>
              </a:ext>
            </a:extLst>
          </p:cNvPr>
          <p:cNvSpPr/>
          <p:nvPr/>
        </p:nvSpPr>
        <p:spPr bwMode="auto">
          <a:xfrm>
            <a:off x="254270" y="704332"/>
            <a:ext cx="7579049" cy="4740892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E14ABC-D65F-4A83-9397-3BBDBEFBFE8C}"/>
              </a:ext>
            </a:extLst>
          </p:cNvPr>
          <p:cNvSpPr/>
          <p:nvPr/>
        </p:nvSpPr>
        <p:spPr>
          <a:xfrm>
            <a:off x="6119371" y="189003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E6AF7-D158-475F-952C-E349AA0756BF}"/>
              </a:ext>
            </a:extLst>
          </p:cNvPr>
          <p:cNvSpPr/>
          <p:nvPr/>
        </p:nvSpPr>
        <p:spPr bwMode="auto">
          <a:xfrm>
            <a:off x="3944889" y="1005519"/>
            <a:ext cx="610334" cy="23499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E329DA-8549-4752-9F2D-9F1D59953067}"/>
              </a:ext>
            </a:extLst>
          </p:cNvPr>
          <p:cNvSpPr/>
          <p:nvPr/>
        </p:nvSpPr>
        <p:spPr>
          <a:xfrm>
            <a:off x="3906116" y="92340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9483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C30A49-C06A-481E-AB3B-5847F285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99" y="1537131"/>
            <a:ext cx="5256842" cy="37360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910498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시간표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81C9E3-D142-4298-AB07-E0E2A2F12749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3 : </a:t>
            </a:r>
            <a:r>
              <a:rPr lang="ko-KR" altLang="en-US" sz="1200" b="1" spc="-150">
                <a:latin typeface="+mn-ea"/>
                <a:ea typeface="+mn-ea"/>
              </a:rPr>
              <a:t>충분한 자습 시간 확보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C5953-2DE2-4C5A-A987-6A925C9D7C79}"/>
              </a:ext>
            </a:extLst>
          </p:cNvPr>
          <p:cNvSpPr txBox="1"/>
          <p:nvPr/>
        </p:nvSpPr>
        <p:spPr>
          <a:xfrm>
            <a:off x="1064568" y="1001821"/>
            <a:ext cx="58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수능 시험에 </a:t>
            </a:r>
            <a:r>
              <a:rPr lang="ko-KR" altLang="en-US" sz="1200" b="1" spc="-150" dirty="0" err="1">
                <a:latin typeface="+mn-ea"/>
                <a:ea typeface="+mn-ea"/>
              </a:rPr>
              <a:t>기준한</a:t>
            </a:r>
            <a:r>
              <a:rPr lang="ko-KR" altLang="en-US" sz="1200" b="1" spc="-150" dirty="0">
                <a:latin typeface="+mn-ea"/>
                <a:ea typeface="+mn-ea"/>
              </a:rPr>
              <a:t> 표준 시간표</a:t>
            </a:r>
            <a:r>
              <a:rPr lang="ko-KR" altLang="en-US" sz="1200" spc="-150" dirty="0">
                <a:latin typeface="+mn-ea"/>
                <a:ea typeface="+mn-ea"/>
              </a:rPr>
              <a:t>로 </a:t>
            </a:r>
            <a:r>
              <a:rPr lang="ko-KR" altLang="en-US" sz="1200" spc="-150" dirty="0" err="1">
                <a:latin typeface="+mn-ea"/>
                <a:ea typeface="+mn-ea"/>
              </a:rPr>
              <a:t>학습</a:t>
            </a:r>
            <a:r>
              <a:rPr lang="ko-KR" altLang="en-US" sz="12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spc="-150" dirty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410E9A-B6F9-4F8D-9E99-B966490552EC}"/>
              </a:ext>
            </a:extLst>
          </p:cNvPr>
          <p:cNvSpPr/>
          <p:nvPr/>
        </p:nvSpPr>
        <p:spPr>
          <a:xfrm>
            <a:off x="1047972" y="150861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E80B55-52FC-445C-A68A-702CCA638163}"/>
              </a:ext>
            </a:extLst>
          </p:cNvPr>
          <p:cNvSpPr/>
          <p:nvPr/>
        </p:nvSpPr>
        <p:spPr bwMode="auto">
          <a:xfrm>
            <a:off x="254270" y="704332"/>
            <a:ext cx="7579049" cy="4812900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9609F-4F07-4CB1-8568-2274A03AC0D9}"/>
              </a:ext>
            </a:extLst>
          </p:cNvPr>
          <p:cNvSpPr/>
          <p:nvPr/>
        </p:nvSpPr>
        <p:spPr>
          <a:xfrm>
            <a:off x="5241032" y="156979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</p:spTree>
    <p:extLst>
      <p:ext uri="{BB962C8B-B14F-4D97-AF65-F5344CB8AC3E}">
        <p14:creationId xmlns:p14="http://schemas.microsoft.com/office/powerpoint/2010/main" val="150815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7B5476-39C9-4FFE-AF68-7EE8C7EB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8" y="1708216"/>
            <a:ext cx="6222378" cy="3036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54082"/>
              </p:ext>
            </p:extLst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>
                <a:latin typeface="+mn-ea"/>
                <a:ea typeface="+mn-ea"/>
              </a:rPr>
              <a:t>#</a:t>
            </a:r>
            <a:r>
              <a:rPr lang="ko-KR" altLang="en-US" sz="1200" b="1" spc="-150">
                <a:latin typeface="+mn-ea"/>
                <a:ea typeface="+mn-ea"/>
              </a:rPr>
              <a:t>탭</a:t>
            </a:r>
            <a:r>
              <a:rPr lang="en-US" altLang="ko-KR" sz="1200" b="1" spc="-150">
                <a:latin typeface="+mn-ea"/>
                <a:ea typeface="+mn-ea"/>
              </a:rPr>
              <a:t>4 : </a:t>
            </a:r>
            <a:r>
              <a:rPr lang="ko-KR" altLang="en-US" sz="1200" b="1" spc="-150">
                <a:latin typeface="+mn-ea"/>
                <a:ea typeface="+mn-ea"/>
              </a:rPr>
              <a:t>개방형 구조</a:t>
            </a:r>
            <a:endParaRPr lang="en-US" altLang="ko-KR" sz="1200" b="1" spc="-15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개방형 구조</a:t>
            </a:r>
            <a:r>
              <a:rPr lang="ko-KR" altLang="en-US" sz="1200" spc="-150" dirty="0">
                <a:latin typeface="+mn-ea"/>
                <a:ea typeface="+mn-ea"/>
              </a:rPr>
              <a:t>로 되어 있어 지속적으로 긴장감을 유지하고 학습 동기를 부여합니다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12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3BC778-8B49-4AC3-AD66-C3478D157C24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E33D85-A031-4B2E-B59C-1AF651FB04C0}"/>
              </a:ext>
            </a:extLst>
          </p:cNvPr>
          <p:cNvSpPr/>
          <p:nvPr/>
        </p:nvSpPr>
        <p:spPr>
          <a:xfrm>
            <a:off x="686504" y="16701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4BCF1-96F2-4E90-AA4B-8910C4C3D106}"/>
              </a:ext>
            </a:extLst>
          </p:cNvPr>
          <p:cNvSpPr/>
          <p:nvPr/>
        </p:nvSpPr>
        <p:spPr>
          <a:xfrm>
            <a:off x="5908546" y="171484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379098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76DFB7-3E0F-4EBE-9888-73BEADC9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95" y="1740352"/>
            <a:ext cx="6539680" cy="3198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8104412" y="211913"/>
          <a:ext cx="1800000" cy="6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429C5C-C034-4023-89BA-924631CA20D8}"/>
              </a:ext>
            </a:extLst>
          </p:cNvPr>
          <p:cNvSpPr txBox="1"/>
          <p:nvPr/>
        </p:nvSpPr>
        <p:spPr>
          <a:xfrm>
            <a:off x="128464" y="42733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spc="-150" dirty="0">
                <a:latin typeface="+mn-ea"/>
                <a:ea typeface="+mn-ea"/>
              </a:rPr>
              <a:t>#</a:t>
            </a:r>
            <a:r>
              <a:rPr lang="ko-KR" altLang="en-US" sz="1200" b="1" spc="-150" dirty="0">
                <a:latin typeface="+mn-ea"/>
                <a:ea typeface="+mn-ea"/>
              </a:rPr>
              <a:t>탭</a:t>
            </a:r>
            <a:r>
              <a:rPr lang="en-US" altLang="ko-KR" sz="1200" b="1" spc="-150" dirty="0">
                <a:latin typeface="+mn-ea"/>
                <a:ea typeface="+mn-ea"/>
              </a:rPr>
              <a:t>5 : </a:t>
            </a:r>
            <a:r>
              <a:rPr lang="ko-KR" altLang="en-US" sz="1200" b="1" spc="-150" dirty="0">
                <a:latin typeface="+mn-ea"/>
                <a:ea typeface="+mn-ea"/>
              </a:rPr>
              <a:t>자체 식당 운영</a:t>
            </a:r>
            <a:endParaRPr lang="en-US" altLang="ko-KR" sz="1200" b="1" spc="-15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C2621-50C0-46A9-B717-6BBA1179D4F1}"/>
              </a:ext>
            </a:extLst>
          </p:cNvPr>
          <p:cNvSpPr txBox="1"/>
          <p:nvPr/>
        </p:nvSpPr>
        <p:spPr>
          <a:xfrm>
            <a:off x="455265" y="1120547"/>
            <a:ext cx="701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자체 식당 운영</a:t>
            </a:r>
            <a:r>
              <a:rPr lang="ko-KR" altLang="en-US" sz="1200" spc="-150" dirty="0">
                <a:latin typeface="+mn-ea"/>
                <a:ea typeface="+mn-ea"/>
              </a:rPr>
              <a:t>으로</a:t>
            </a:r>
            <a:r>
              <a:rPr lang="ko-KR" altLang="en-US" sz="1200" b="1" spc="-150" dirty="0">
                <a:latin typeface="+mn-ea"/>
                <a:ea typeface="+mn-ea"/>
              </a:rPr>
              <a:t> 균형 잡힌 수험생 식단 유지</a:t>
            </a:r>
            <a:r>
              <a:rPr lang="ko-KR" altLang="en-US" sz="1200" spc="-150" dirty="0">
                <a:latin typeface="+mn-ea"/>
                <a:ea typeface="+mn-ea"/>
              </a:rPr>
              <a:t>가 가능합니다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2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1200" spc="-150" dirty="0">
                <a:latin typeface="+mn-ea"/>
                <a:ea typeface="+mn-ea"/>
              </a:rPr>
              <a:t>, </a:t>
            </a:r>
            <a:r>
              <a:rPr lang="ko-KR" altLang="en-US" sz="12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1200" spc="-150" dirty="0">
                <a:latin typeface="+mn-ea"/>
                <a:ea typeface="+mn-ea"/>
              </a:rPr>
              <a:t>할 수 있습니다</a:t>
            </a:r>
            <a:r>
              <a:rPr lang="en-US" altLang="ko-KR" sz="12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3BC778-8B49-4AC3-AD66-C3478D157C24}"/>
              </a:ext>
            </a:extLst>
          </p:cNvPr>
          <p:cNvSpPr/>
          <p:nvPr/>
        </p:nvSpPr>
        <p:spPr bwMode="auto">
          <a:xfrm>
            <a:off x="0" y="704332"/>
            <a:ext cx="8104412" cy="4668884"/>
          </a:xfrm>
          <a:prstGeom prst="rect">
            <a:avLst/>
          </a:prstGeom>
          <a:noFill/>
          <a:ln w="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E33D85-A031-4B2E-B59C-1AF651FB04C0}"/>
              </a:ext>
            </a:extLst>
          </p:cNvPr>
          <p:cNvSpPr/>
          <p:nvPr/>
        </p:nvSpPr>
        <p:spPr>
          <a:xfrm>
            <a:off x="686504" y="16701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4BCF1-96F2-4E90-AA4B-8910C4C3D106}"/>
              </a:ext>
            </a:extLst>
          </p:cNvPr>
          <p:cNvSpPr/>
          <p:nvPr/>
        </p:nvSpPr>
        <p:spPr>
          <a:xfrm>
            <a:off x="6203575" y="174035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9195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963065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대전학원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강사진과 동일하게 반영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https://coredj.megastudy.net/russel/campus_common/russel_danka/russel_danka_new.asp?idx=1489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220349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755184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</a:t>
            </a:r>
            <a:r>
              <a:rPr lang="ko-KR" altLang="en-US" sz="1000" spc="-100" dirty="0" err="1">
                <a:latin typeface="+mn-ea"/>
                <a:ea typeface="+mn-ea"/>
              </a:rPr>
              <a:t>자습시간과</a:t>
            </a:r>
            <a:r>
              <a:rPr lang="ko-KR" altLang="en-US" sz="1000" spc="-100" dirty="0">
                <a:latin typeface="+mn-ea"/>
                <a:ea typeface="+mn-ea"/>
              </a:rPr>
              <a:t> 함께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21B28-25E8-4F17-BDA8-EB5991A82AD3}"/>
              </a:ext>
            </a:extLst>
          </p:cNvPr>
          <p:cNvSpPr txBox="1"/>
          <p:nvPr/>
        </p:nvSpPr>
        <p:spPr>
          <a:xfrm>
            <a:off x="970886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5" y="1484784"/>
            <a:ext cx="7920038" cy="210055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749378" y="3585334"/>
            <a:ext cx="662463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23979"/>
              </p:ext>
            </p:extLst>
          </p:nvPr>
        </p:nvGraphicFramePr>
        <p:xfrm>
          <a:off x="1852955" y="4149080"/>
          <a:ext cx="4417482" cy="20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74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  <a:gridCol w="220874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18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현장강의와 대치동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완전학습</a:t>
                      </a: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6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9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107484" y="147109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1773291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4061696" y="59492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3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44597-AF15-44AF-8647-F8327B59203D}"/>
              </a:ext>
            </a:extLst>
          </p:cNvPr>
          <p:cNvSpPr/>
          <p:nvPr/>
        </p:nvSpPr>
        <p:spPr bwMode="auto">
          <a:xfrm>
            <a:off x="2280315" y="5188607"/>
            <a:ext cx="1192727" cy="23068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02FF47-8C43-4EF9-98C3-4E846A7F7FE2}"/>
              </a:ext>
            </a:extLst>
          </p:cNvPr>
          <p:cNvSpPr/>
          <p:nvPr/>
        </p:nvSpPr>
        <p:spPr>
          <a:xfrm>
            <a:off x="2241543" y="51064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8214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704850" y="332656"/>
            <a:ext cx="6624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 성공을 위해 </a:t>
            </a:r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D588C-3BB0-46AB-861D-D34C948B4E7B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A0B5F-3B63-4C87-9A00-A6E4F0A338D2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02E9D7-06D5-41C3-91DB-B95FE6B8A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43355"/>
              </p:ext>
            </p:extLst>
          </p:nvPr>
        </p:nvGraphicFramePr>
        <p:xfrm>
          <a:off x="699043" y="1227977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397365-3AD7-41E3-A362-771F737CD458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B11D75-34F3-4680-B364-3356520E53F1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739A0-2570-468C-9005-E919D456B21C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71596"/>
              </p:ext>
            </p:extLst>
          </p:nvPr>
        </p:nvGraphicFramePr>
        <p:xfrm>
          <a:off x="8104412" y="211913"/>
          <a:ext cx="1800000" cy="514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16~18p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357911"/>
              </p:ext>
            </p:extLst>
          </p:nvPr>
        </p:nvGraphicFramePr>
        <p:xfrm>
          <a:off x="8104412" y="211913"/>
          <a:ext cx="1800000" cy="100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ECC90C7-A93D-4BAC-9644-2DF10AEEA435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5B8F52-4526-4969-A264-A944B52B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4288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입시관리</a:t>
                      </a:r>
                      <a:endParaRPr lang="ko-KR" altLang="en-US" sz="9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B2296E3B-6A6B-44BE-8F76-8578E4B3D4DD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2598FA-51BC-4941-9244-FE1757F40B7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90A9E4-8C09-4DEA-BEA3-4D99F1E5E122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FF6E-5784-409B-92B3-9C06161E1DD6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 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A148D1-6A79-4F2F-8656-C8D4FDFD07ED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70C2B7-A088-4E53-8972-91152CD68473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79297-0B0D-4AA5-AEBF-1514D28FA091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B37BE5F0-FB98-41E3-AF15-0A52543FA2E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91F322-509A-49BC-BC15-E1C3B192BC3E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E8E2D8-DC8D-4D07-9AB5-271AA239A4F0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B2B2BB-75EC-4D41-B763-BFDE154B7FE4}"/>
              </a:ext>
            </a:extLst>
          </p:cNvPr>
          <p:cNvSpPr txBox="1"/>
          <p:nvPr/>
        </p:nvSpPr>
        <p:spPr>
          <a:xfrm>
            <a:off x="5257584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B2837-938F-4593-BA6F-9499486C0659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1000" spc="-100" dirty="0">
                <a:latin typeface="+mn-ea"/>
                <a:ea typeface="+mn-ea"/>
              </a:rPr>
              <a:t>을 위한 전문적인 </a:t>
            </a:r>
            <a:r>
              <a:rPr lang="ko-KR" altLang="en-US" sz="1000" spc="-100" dirty="0" err="1">
                <a:latin typeface="+mn-ea"/>
                <a:ea typeface="+mn-ea"/>
              </a:rPr>
              <a:t>입시관리를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40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92EC29E3-2698-4320-B6AC-18D40F539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92864" y="1523527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4AF9CA-4E0B-4DE0-B738-DF27301288E9}"/>
              </a:ext>
            </a:extLst>
          </p:cNvPr>
          <p:cNvSpPr/>
          <p:nvPr/>
        </p:nvSpPr>
        <p:spPr>
          <a:xfrm>
            <a:off x="786218" y="147039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CE7DB7-F390-40B6-990F-F5F9A4852847}"/>
              </a:ext>
            </a:extLst>
          </p:cNvPr>
          <p:cNvSpPr/>
          <p:nvPr/>
        </p:nvSpPr>
        <p:spPr>
          <a:xfrm>
            <a:off x="3024265" y="1533864"/>
            <a:ext cx="42133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A36D14-C454-42CC-93DB-A09989DDB059}"/>
              </a:ext>
            </a:extLst>
          </p:cNvPr>
          <p:cNvSpPr/>
          <p:nvPr/>
        </p:nvSpPr>
        <p:spPr>
          <a:xfrm>
            <a:off x="2952113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CC04B3-2C05-41A5-886D-69EB5737407B}"/>
              </a:ext>
            </a:extLst>
          </p:cNvPr>
          <p:cNvSpPr/>
          <p:nvPr/>
        </p:nvSpPr>
        <p:spPr>
          <a:xfrm>
            <a:off x="1692864" y="153639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877C7D-B2F0-4E28-A62F-198622B9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173" y="1603756"/>
            <a:ext cx="1912282" cy="107195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64E3BA-8F73-4050-82CF-8935144FE0CE}"/>
              </a:ext>
            </a:extLst>
          </p:cNvPr>
          <p:cNvSpPr/>
          <p:nvPr/>
        </p:nvSpPr>
        <p:spPr>
          <a:xfrm>
            <a:off x="3930455" y="16037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C50514-0DC3-4D94-85D1-B59B24C63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84" y="1599818"/>
            <a:ext cx="1941159" cy="1065204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4165AC-6B05-4057-BAB8-5EF747EDEEEC}"/>
              </a:ext>
            </a:extLst>
          </p:cNvPr>
          <p:cNvSpPr/>
          <p:nvPr/>
        </p:nvSpPr>
        <p:spPr>
          <a:xfrm>
            <a:off x="6118743" y="1603756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82827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33479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458C60D0-5162-4102-A0E0-8624503912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재원생의</a:t>
            </a:r>
            <a:r>
              <a:rPr lang="ko-KR" altLang="en-US" sz="1000" b="1" spc="-100" dirty="0">
                <a:latin typeface="+mn-ea"/>
                <a:ea typeface="+mn-ea"/>
              </a:rPr>
              <a:t> 학습목표와 수준에 맞춰 수능까지 성취도 있는 학습</a:t>
            </a:r>
            <a:r>
              <a:rPr lang="ko-KR" altLang="en-US" sz="1000" spc="-100" dirty="0">
                <a:latin typeface="+mn-ea"/>
                <a:ea typeface="+mn-ea"/>
              </a:rPr>
              <a:t>을 위한 체계적인 학습관리를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030455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F2C81-05EC-4C8C-AFCF-C92991FE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4" y="1629999"/>
            <a:ext cx="1820583" cy="100691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FE3E74-69E9-4F99-AED9-B169A559FB27}"/>
              </a:ext>
            </a:extLst>
          </p:cNvPr>
          <p:cNvSpPr/>
          <p:nvPr/>
        </p:nvSpPr>
        <p:spPr>
          <a:xfrm>
            <a:off x="1626817" y="162113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30C8B7-C444-44C2-9FBE-4A46F487B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78" y="1629999"/>
            <a:ext cx="1834022" cy="10069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BFD2D5-F0C7-4FA5-AD21-C90CA23B1E78}"/>
              </a:ext>
            </a:extLst>
          </p:cNvPr>
          <p:cNvSpPr/>
          <p:nvPr/>
        </p:nvSpPr>
        <p:spPr>
          <a:xfrm>
            <a:off x="3873000" y="16183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7E0A75-8433-4BC7-B9FA-2DF1AF09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337" y="1612470"/>
            <a:ext cx="1879030" cy="103162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75A20E-017E-48E3-A1F5-126AE677F877}"/>
              </a:ext>
            </a:extLst>
          </p:cNvPr>
          <p:cNvSpPr/>
          <p:nvPr/>
        </p:nvSpPr>
        <p:spPr>
          <a:xfrm>
            <a:off x="6069367" y="161834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40882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475524"/>
              </p:ext>
            </p:extLst>
          </p:nvPr>
        </p:nvGraphicFramePr>
        <p:xfrm>
          <a:off x="8104412" y="211913"/>
          <a:ext cx="1800000" cy="81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70485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2942441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169570" y="134076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2846C48-7AE8-4D43-ACE3-5CD59A162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84706"/>
              </p:ext>
            </p:extLst>
          </p:nvPr>
        </p:nvGraphicFramePr>
        <p:xfrm>
          <a:off x="699043" y="553743"/>
          <a:ext cx="6630444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148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2210148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입시관리</a:t>
                      </a:r>
                      <a:endParaRPr lang="ko-KR" altLang="en-US" sz="900" b="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9286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9286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9286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030455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030455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030455" y="314858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257584" y="306896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257584" y="278854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257584" y="314858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704850" y="1074613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1000" spc="-100" dirty="0">
                <a:latin typeface="+mn-ea"/>
                <a:ea typeface="+mn-ea"/>
              </a:rPr>
              <a:t>을 위한 엄격한 생활관리를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792864" y="1533864"/>
            <a:ext cx="6444720" cy="1184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720712" y="145766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1909B-F4BE-4BB7-8277-20C446BE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6" y="1592364"/>
            <a:ext cx="1899896" cy="104655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171AEF-FE01-49C9-B8F7-594937C90A7E}"/>
              </a:ext>
            </a:extLst>
          </p:cNvPr>
          <p:cNvSpPr/>
          <p:nvPr/>
        </p:nvSpPr>
        <p:spPr>
          <a:xfrm>
            <a:off x="1714451" y="15923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C32D7A-AB73-4CBA-B83C-011962A2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61" y="1571492"/>
            <a:ext cx="1988764" cy="1088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90E0F3-4E70-4CC9-862C-E2B622314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914" y="1592364"/>
            <a:ext cx="1951541" cy="106596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C09A3E-3371-4199-A4C7-D340E0DDB9E1}"/>
              </a:ext>
            </a:extLst>
          </p:cNvPr>
          <p:cNvSpPr/>
          <p:nvPr/>
        </p:nvSpPr>
        <p:spPr>
          <a:xfrm>
            <a:off x="6113450" y="157149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1967F8-926D-4B5B-8DBE-830E11F60E0F}"/>
              </a:ext>
            </a:extLst>
          </p:cNvPr>
          <p:cNvSpPr/>
          <p:nvPr/>
        </p:nvSpPr>
        <p:spPr>
          <a:xfrm>
            <a:off x="3926829" y="159236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54584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B51031-1F0E-447E-8A65-49AE0C246EB1}"/>
              </a:ext>
            </a:extLst>
          </p:cNvPr>
          <p:cNvSpPr/>
          <p:nvPr/>
        </p:nvSpPr>
        <p:spPr>
          <a:xfrm>
            <a:off x="0" y="0"/>
            <a:ext cx="9906000" cy="3532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spc="-100" dirty="0">
                <a:solidFill>
                  <a:prstClr val="white"/>
                </a:solidFill>
                <a:latin typeface="맑은 고딕" panose="020B0503020000020004" pitchFamily="50" charset="-127"/>
              </a:rPr>
              <a:t>▣ 히스토리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11696" y="620688"/>
            <a:ext cx="210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-150" dirty="0">
                <a:latin typeface="+mn-ea"/>
                <a:ea typeface="+mn-ea"/>
              </a:rPr>
              <a:t> </a:t>
            </a:r>
            <a:endParaRPr lang="ko-KR" altLang="en-US" sz="1000" spc="-150" dirty="0">
              <a:latin typeface="+mn-ea"/>
              <a:ea typeface="+mn-ea"/>
            </a:endParaRPr>
          </a:p>
        </p:txBody>
      </p:sp>
      <p:graphicFrame>
        <p:nvGraphicFramePr>
          <p:cNvPr id="5" name="Group 112">
            <a:extLst>
              <a:ext uri="{FF2B5EF4-FFF2-40B4-BE49-F238E27FC236}">
                <a16:creationId xmlns:a16="http://schemas.microsoft.com/office/drawing/2014/main" id="{B3785847-D671-4FA8-8C7C-970E81D84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06278"/>
              </p:ext>
            </p:extLst>
          </p:nvPr>
        </p:nvGraphicFramePr>
        <p:xfrm>
          <a:off x="416495" y="899771"/>
          <a:ext cx="9073009" cy="833899"/>
        </p:xfrm>
        <a:graphic>
          <a:graphicData uri="http://schemas.openxmlformats.org/drawingml/2006/table">
            <a:tbl>
              <a:tblPr/>
              <a:tblGrid>
                <a:gridCol w="760994">
                  <a:extLst>
                    <a:ext uri="{9D8B030D-6E8A-4147-A177-3AD203B41FA5}">
                      <a16:colId xmlns:a16="http://schemas.microsoft.com/office/drawing/2014/main" val="3666511568"/>
                    </a:ext>
                  </a:extLst>
                </a:gridCol>
                <a:gridCol w="76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071">
                  <a:extLst>
                    <a:ext uri="{9D8B030D-6E8A-4147-A177-3AD203B41FA5}">
                      <a16:colId xmlns:a16="http://schemas.microsoft.com/office/drawing/2014/main" val="2812797181"/>
                    </a:ext>
                  </a:extLst>
                </a:gridCol>
                <a:gridCol w="824310">
                  <a:extLst>
                    <a:ext uri="{9D8B030D-6E8A-4147-A177-3AD203B41FA5}">
                      <a16:colId xmlns:a16="http://schemas.microsoft.com/office/drawing/2014/main" val="505381862"/>
                    </a:ext>
                  </a:extLst>
                </a:gridCol>
                <a:gridCol w="2048640">
                  <a:extLst>
                    <a:ext uri="{9D8B030D-6E8A-4147-A177-3AD203B41FA5}">
                      <a16:colId xmlns:a16="http://schemas.microsoft.com/office/drawing/2014/main" val="3746277316"/>
                    </a:ext>
                  </a:extLst>
                </a:gridCol>
              </a:tblGrid>
              <a:tr h="361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950" b="1" spc="-100" dirty="0">
                          <a:latin typeface="+mn-ea"/>
                          <a:ea typeface="+mn-ea"/>
                        </a:rPr>
                        <a:t>Editor</a:t>
                      </a:r>
                      <a:endParaRPr lang="ko-KR" altLang="en-US" sz="950" b="1" spc="-1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950" b="1" spc="-100" dirty="0">
                          <a:latin typeface="+mn-ea"/>
                          <a:ea typeface="+mn-ea"/>
                        </a:rPr>
                        <a:t>업데이트 마크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6896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5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2023-11-22</a:t>
                      </a:r>
                      <a:endParaRPr kumimoji="1" lang="ko-KR" altLang="en-US" sz="95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SB </a:t>
                      </a: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김예은</a:t>
                      </a: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ko-KR" altLang="en-US" sz="95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B="720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07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5E493F4-54BD-4063-9D17-E861370F6E04}"/>
              </a:ext>
            </a:extLst>
          </p:cNvPr>
          <p:cNvSpPr/>
          <p:nvPr/>
        </p:nvSpPr>
        <p:spPr bwMode="auto">
          <a:xfrm>
            <a:off x="652052" y="3675072"/>
            <a:ext cx="6755427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833765"/>
              </p:ext>
            </p:extLst>
          </p:nvPr>
        </p:nvGraphicFramePr>
        <p:xfrm>
          <a:off x="8104412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0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장학제도 내용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17918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704850" y="405842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F3859-541D-405C-9476-46A8AE4544FB}"/>
              </a:ext>
            </a:extLst>
          </p:cNvPr>
          <p:cNvSpPr txBox="1"/>
          <p:nvPr/>
        </p:nvSpPr>
        <p:spPr>
          <a:xfrm>
            <a:off x="920552" y="421231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9DE0F-8480-47EF-B515-D757352CD8A1}"/>
              </a:ext>
            </a:extLst>
          </p:cNvPr>
          <p:cNvSpPr/>
          <p:nvPr/>
        </p:nvSpPr>
        <p:spPr>
          <a:xfrm>
            <a:off x="2934279" y="1265931"/>
            <a:ext cx="4395208" cy="23785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8D8836-A012-4A1E-8E11-B057BD82AD09}"/>
              </a:ext>
            </a:extLst>
          </p:cNvPr>
          <p:cNvSpPr/>
          <p:nvPr/>
        </p:nvSpPr>
        <p:spPr>
          <a:xfrm>
            <a:off x="3440832" y="32415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E57047-85E9-41F8-AF25-742F52801575}"/>
              </a:ext>
            </a:extLst>
          </p:cNvPr>
          <p:cNvGrpSpPr/>
          <p:nvPr/>
        </p:nvGrpSpPr>
        <p:grpSpPr>
          <a:xfrm>
            <a:off x="3459883" y="1736105"/>
            <a:ext cx="3129830" cy="1502319"/>
            <a:chOff x="2211349" y="1731914"/>
            <a:chExt cx="3599999" cy="1728000"/>
          </a:xfrm>
        </p:grpSpPr>
        <p:cxnSp>
          <p:nvCxnSpPr>
            <p:cNvPr id="80" name="꺾인 연결선 81">
              <a:extLst>
                <a:ext uri="{FF2B5EF4-FFF2-40B4-BE49-F238E27FC236}">
                  <a16:creationId xmlns:a16="http://schemas.microsoft.com/office/drawing/2014/main" id="{4BE2D8BF-AA4D-4338-975E-F48D739D6987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꺾인 연결선 82">
              <a:extLst>
                <a:ext uri="{FF2B5EF4-FFF2-40B4-BE49-F238E27FC236}">
                  <a16:creationId xmlns:a16="http://schemas.microsoft.com/office/drawing/2014/main" id="{D9D44414-535F-461F-9EDD-CAC8558C408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꺾인 연결선 83">
              <a:extLst>
                <a:ext uri="{FF2B5EF4-FFF2-40B4-BE49-F238E27FC236}">
                  <a16:creationId xmlns:a16="http://schemas.microsoft.com/office/drawing/2014/main" id="{580C8315-9ABF-4CE5-9DD7-647BA267B95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꺾인 연결선 84">
              <a:extLst>
                <a:ext uri="{FF2B5EF4-FFF2-40B4-BE49-F238E27FC236}">
                  <a16:creationId xmlns:a16="http://schemas.microsoft.com/office/drawing/2014/main" id="{7379D439-9D31-440E-85ED-9F26BE3281D7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172B2C-8D0E-4BA6-AB65-D4BA9937A7E8}"/>
              </a:ext>
            </a:extLst>
          </p:cNvPr>
          <p:cNvSpPr/>
          <p:nvPr/>
        </p:nvSpPr>
        <p:spPr>
          <a:xfrm>
            <a:off x="4085847" y="2861453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A7386E-B56D-43FE-AAB3-05DB411F923A}"/>
              </a:ext>
            </a:extLst>
          </p:cNvPr>
          <p:cNvSpPr/>
          <p:nvPr/>
        </p:nvSpPr>
        <p:spPr>
          <a:xfrm>
            <a:off x="4711813" y="2492105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3B28DA2-3DCF-43F5-9FAB-08A3A536798F}"/>
              </a:ext>
            </a:extLst>
          </p:cNvPr>
          <p:cNvSpPr/>
          <p:nvPr/>
        </p:nvSpPr>
        <p:spPr>
          <a:xfrm>
            <a:off x="5337780" y="2115410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FEA4F7-0CE2-45F3-BBD8-AE5EF705A74D}"/>
              </a:ext>
            </a:extLst>
          </p:cNvPr>
          <p:cNvSpPr/>
          <p:nvPr/>
        </p:nvSpPr>
        <p:spPr>
          <a:xfrm>
            <a:off x="5963746" y="173571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88" name="위쪽 화살표 89">
            <a:extLst>
              <a:ext uri="{FF2B5EF4-FFF2-40B4-BE49-F238E27FC236}">
                <a16:creationId xmlns:a16="http://schemas.microsoft.com/office/drawing/2014/main" id="{574DC875-FE41-4841-843C-D3118FDBD14A}"/>
              </a:ext>
            </a:extLst>
          </p:cNvPr>
          <p:cNvSpPr/>
          <p:nvPr/>
        </p:nvSpPr>
        <p:spPr bwMode="auto">
          <a:xfrm rot="3587484">
            <a:off x="5459108" y="1765742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12D44A-3CBF-4727-8189-D7F037BFE7EA}"/>
              </a:ext>
            </a:extLst>
          </p:cNvPr>
          <p:cNvSpPr/>
          <p:nvPr/>
        </p:nvSpPr>
        <p:spPr>
          <a:xfrm>
            <a:off x="5412022" y="2773050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위쪽 화살표 91">
            <a:extLst>
              <a:ext uri="{FF2B5EF4-FFF2-40B4-BE49-F238E27FC236}">
                <a16:creationId xmlns:a16="http://schemas.microsoft.com/office/drawing/2014/main" id="{53B3E7A1-E5CD-4026-A14A-F6DAAEC7A19A}"/>
              </a:ext>
            </a:extLst>
          </p:cNvPr>
          <p:cNvSpPr/>
          <p:nvPr/>
        </p:nvSpPr>
        <p:spPr bwMode="auto">
          <a:xfrm rot="14400000">
            <a:off x="4365306" y="1236050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2368E8-CC2E-485A-92B4-45D948FD7B81}"/>
              </a:ext>
            </a:extLst>
          </p:cNvPr>
          <p:cNvSpPr/>
          <p:nvPr/>
        </p:nvSpPr>
        <p:spPr>
          <a:xfrm>
            <a:off x="3517301" y="156556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타원형 설명선 93">
            <a:extLst>
              <a:ext uri="{FF2B5EF4-FFF2-40B4-BE49-F238E27FC236}">
                <a16:creationId xmlns:a16="http://schemas.microsoft.com/office/drawing/2014/main" id="{2876A4CB-9CE2-4D0A-BB4B-C0C60A575E56}"/>
              </a:ext>
            </a:extLst>
          </p:cNvPr>
          <p:cNvSpPr/>
          <p:nvPr/>
        </p:nvSpPr>
        <p:spPr bwMode="auto">
          <a:xfrm>
            <a:off x="6212494" y="1391027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3" name="타원형 설명선 94">
            <a:extLst>
              <a:ext uri="{FF2B5EF4-FFF2-40B4-BE49-F238E27FC236}">
                <a16:creationId xmlns:a16="http://schemas.microsoft.com/office/drawing/2014/main" id="{A9509C77-AFF4-4E07-8543-C3EBA36A093F}"/>
              </a:ext>
            </a:extLst>
          </p:cNvPr>
          <p:cNvSpPr/>
          <p:nvPr/>
        </p:nvSpPr>
        <p:spPr bwMode="auto">
          <a:xfrm>
            <a:off x="5575901" y="1766873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94" name="모서리가 둥근 직사각형 97">
            <a:extLst>
              <a:ext uri="{FF2B5EF4-FFF2-40B4-BE49-F238E27FC236}">
                <a16:creationId xmlns:a16="http://schemas.microsoft.com/office/drawing/2014/main" id="{07B695B2-E37D-40CE-AA7B-9E4E0FC9FF11}"/>
              </a:ext>
            </a:extLst>
          </p:cNvPr>
          <p:cNvSpPr/>
          <p:nvPr/>
        </p:nvSpPr>
        <p:spPr bwMode="auto">
          <a:xfrm>
            <a:off x="721317" y="1260911"/>
            <a:ext cx="2153914" cy="2383617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2FD8C0E-9C75-4F2A-BD53-02C46F1255FA}"/>
              </a:ext>
            </a:extLst>
          </p:cNvPr>
          <p:cNvCxnSpPr/>
          <p:nvPr/>
        </p:nvCxnSpPr>
        <p:spPr bwMode="auto">
          <a:xfrm>
            <a:off x="794091" y="1779084"/>
            <a:ext cx="1926661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543D2CF-D3BC-40CC-B345-A88152E36B0E}"/>
              </a:ext>
            </a:extLst>
          </p:cNvPr>
          <p:cNvSpPr txBox="1"/>
          <p:nvPr/>
        </p:nvSpPr>
        <p:spPr>
          <a:xfrm>
            <a:off x="1045252" y="1391215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E95FED-8DD7-4193-93B5-165A63C02044}"/>
              </a:ext>
            </a:extLst>
          </p:cNvPr>
          <p:cNvSpPr txBox="1"/>
          <p:nvPr/>
        </p:nvSpPr>
        <p:spPr>
          <a:xfrm>
            <a:off x="809331" y="1913511"/>
            <a:ext cx="19114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DA0191-28CF-44E5-96D8-8B54501D6A18}"/>
              </a:ext>
            </a:extLst>
          </p:cNvPr>
          <p:cNvSpPr/>
          <p:nvPr/>
        </p:nvSpPr>
        <p:spPr>
          <a:xfrm>
            <a:off x="4019469" y="3441954"/>
            <a:ext cx="331152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44" name="덧셈 기호 147">
            <a:extLst>
              <a:ext uri="{FF2B5EF4-FFF2-40B4-BE49-F238E27FC236}">
                <a16:creationId xmlns:a16="http://schemas.microsoft.com/office/drawing/2014/main" id="{F6E19E4B-11EE-448D-B390-4619A2693588}"/>
              </a:ext>
            </a:extLst>
          </p:cNvPr>
          <p:cNvSpPr/>
          <p:nvPr/>
        </p:nvSpPr>
        <p:spPr bwMode="auto">
          <a:xfrm>
            <a:off x="3884685" y="5833240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모서리가 둥근 직사각형 148">
            <a:extLst>
              <a:ext uri="{FF2B5EF4-FFF2-40B4-BE49-F238E27FC236}">
                <a16:creationId xmlns:a16="http://schemas.microsoft.com/office/drawing/2014/main" id="{C1BAC8B9-ABC4-42E9-A78C-C51A0C09C1B7}"/>
              </a:ext>
            </a:extLst>
          </p:cNvPr>
          <p:cNvSpPr/>
          <p:nvPr/>
        </p:nvSpPr>
        <p:spPr bwMode="auto">
          <a:xfrm>
            <a:off x="704850" y="6130797"/>
            <a:ext cx="6624638" cy="682579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CE42FE27-0129-4C61-B784-32FA899C8812}"/>
              </a:ext>
            </a:extLst>
          </p:cNvPr>
          <p:cNvCxnSpPr/>
          <p:nvPr/>
        </p:nvCxnSpPr>
        <p:spPr bwMode="auto">
          <a:xfrm>
            <a:off x="1429129" y="6211484"/>
            <a:ext cx="0" cy="54000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EB0FCF3-0E69-4F87-AB44-7601C2A8F04F}"/>
              </a:ext>
            </a:extLst>
          </p:cNvPr>
          <p:cNvSpPr txBox="1"/>
          <p:nvPr/>
        </p:nvSpPr>
        <p:spPr>
          <a:xfrm>
            <a:off x="786307" y="6288524"/>
            <a:ext cx="57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제도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61FBC7-CEE8-40D7-B753-FABD6B1F15A3}"/>
              </a:ext>
            </a:extLst>
          </p:cNvPr>
          <p:cNvSpPr txBox="1"/>
          <p:nvPr/>
        </p:nvSpPr>
        <p:spPr>
          <a:xfrm>
            <a:off x="1475924" y="6224184"/>
            <a:ext cx="5777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3EF6D69-36BC-4ACE-95C9-E5A738CBD933}"/>
              </a:ext>
            </a:extLst>
          </p:cNvPr>
          <p:cNvSpPr/>
          <p:nvPr/>
        </p:nvSpPr>
        <p:spPr bwMode="auto">
          <a:xfrm>
            <a:off x="5115751" y="3430688"/>
            <a:ext cx="2137311" cy="18655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558DA83-679D-48FE-BC2B-427BDC6BE5A7}"/>
              </a:ext>
            </a:extLst>
          </p:cNvPr>
          <p:cNvSpPr/>
          <p:nvPr/>
        </p:nvSpPr>
        <p:spPr>
          <a:xfrm>
            <a:off x="5076980" y="33485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B8ECB77-1340-41C4-B643-55502A41F960}"/>
              </a:ext>
            </a:extLst>
          </p:cNvPr>
          <p:cNvSpPr/>
          <p:nvPr/>
        </p:nvSpPr>
        <p:spPr>
          <a:xfrm>
            <a:off x="547509" y="359263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38D1D83-3439-4924-A022-A45A2CDE776D}"/>
              </a:ext>
            </a:extLst>
          </p:cNvPr>
          <p:cNvSpPr/>
          <p:nvPr/>
        </p:nvSpPr>
        <p:spPr bwMode="auto">
          <a:xfrm>
            <a:off x="4690631" y="409940"/>
            <a:ext cx="342764" cy="22762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B9AA70-46AD-4504-9BF2-6EEBF6F1DE65}"/>
              </a:ext>
            </a:extLst>
          </p:cNvPr>
          <p:cNvSpPr/>
          <p:nvPr/>
        </p:nvSpPr>
        <p:spPr>
          <a:xfrm>
            <a:off x="4651859" y="3278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C645323-6FB8-4D74-98DA-8F3FDE7168D2}"/>
              </a:ext>
            </a:extLst>
          </p:cNvPr>
          <p:cNvSpPr/>
          <p:nvPr/>
        </p:nvSpPr>
        <p:spPr bwMode="auto">
          <a:xfrm>
            <a:off x="5546798" y="1735350"/>
            <a:ext cx="400995" cy="42062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6C21368-86EA-4830-9145-1CB8219E7C67}"/>
              </a:ext>
            </a:extLst>
          </p:cNvPr>
          <p:cNvSpPr/>
          <p:nvPr/>
        </p:nvSpPr>
        <p:spPr>
          <a:xfrm>
            <a:off x="5508027" y="16532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5CC5800-706A-4DBF-A865-D1F41D6645BB}"/>
              </a:ext>
            </a:extLst>
          </p:cNvPr>
          <p:cNvSpPr/>
          <p:nvPr/>
        </p:nvSpPr>
        <p:spPr bwMode="auto">
          <a:xfrm>
            <a:off x="6188317" y="1331639"/>
            <a:ext cx="400995" cy="42062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B60B35-4C7F-4065-8687-9A01CF9FC19F}"/>
              </a:ext>
            </a:extLst>
          </p:cNvPr>
          <p:cNvSpPr/>
          <p:nvPr/>
        </p:nvSpPr>
        <p:spPr>
          <a:xfrm>
            <a:off x="6149546" y="12495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47F3B17-21A1-497A-87B2-EDABA33C5176}"/>
              </a:ext>
            </a:extLst>
          </p:cNvPr>
          <p:cNvSpPr/>
          <p:nvPr/>
        </p:nvSpPr>
        <p:spPr bwMode="auto">
          <a:xfrm>
            <a:off x="585752" y="5878738"/>
            <a:ext cx="6922395" cy="97506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343CAD-BAF9-419C-8B55-611DAECF7F7E}"/>
              </a:ext>
            </a:extLst>
          </p:cNvPr>
          <p:cNvSpPr/>
          <p:nvPr/>
        </p:nvSpPr>
        <p:spPr>
          <a:xfrm>
            <a:off x="473339" y="583034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FE9B3F-FEA6-4905-A60B-7E2DCE5AD97E}"/>
              </a:ext>
            </a:extLst>
          </p:cNvPr>
          <p:cNvSpPr/>
          <p:nvPr/>
        </p:nvSpPr>
        <p:spPr>
          <a:xfrm>
            <a:off x="704851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C1E19DA-AC51-4DEF-85F2-0995689B4EBE}"/>
              </a:ext>
            </a:extLst>
          </p:cNvPr>
          <p:cNvSpPr/>
          <p:nvPr/>
        </p:nvSpPr>
        <p:spPr>
          <a:xfrm>
            <a:off x="706500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2F79D72-6A88-4205-9C12-65FBB9F6B953}"/>
              </a:ext>
            </a:extLst>
          </p:cNvPr>
          <p:cNvGrpSpPr/>
          <p:nvPr/>
        </p:nvGrpSpPr>
        <p:grpSpPr>
          <a:xfrm>
            <a:off x="808713" y="4666252"/>
            <a:ext cx="1973538" cy="967910"/>
            <a:chOff x="816877" y="4725144"/>
            <a:chExt cx="1973538" cy="96791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FE7AAB4-4B10-425D-BC18-54B04745D01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6" name="꺾인 연결선 111">
                <a:extLst>
                  <a:ext uri="{FF2B5EF4-FFF2-40B4-BE49-F238E27FC236}">
                    <a16:creationId xmlns:a16="http://schemas.microsoft.com/office/drawing/2014/main" id="{268CD463-C589-4C39-9AFA-6B7F60739CD9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12">
                <a:extLst>
                  <a:ext uri="{FF2B5EF4-FFF2-40B4-BE49-F238E27FC236}">
                    <a16:creationId xmlns:a16="http://schemas.microsoft.com/office/drawing/2014/main" id="{E81B4251-282B-4D30-9B19-DC6C20FA54A8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13">
                <a:extLst>
                  <a:ext uri="{FF2B5EF4-FFF2-40B4-BE49-F238E27FC236}">
                    <a16:creationId xmlns:a16="http://schemas.microsoft.com/office/drawing/2014/main" id="{E3EA8571-0FDF-4810-A540-0A7735BB94E1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14">
                <a:extLst>
                  <a:ext uri="{FF2B5EF4-FFF2-40B4-BE49-F238E27FC236}">
                    <a16:creationId xmlns:a16="http://schemas.microsoft.com/office/drawing/2014/main" id="{38857029-9C53-4CAC-B87B-5DFF895BCF2D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21624BF-1033-426D-B8A8-BB52835F5D16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0C5A75E-3E93-4758-BCB4-7131EB3767F5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064E915-4BA4-4C11-A9A9-B50A8AA27990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28D5888-C69A-4B40-AABB-7AE9B5791B7B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84B9CFF-357D-4060-8478-1C68A7037F6C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120" name="위쪽 화살표 115">
            <a:extLst>
              <a:ext uri="{FF2B5EF4-FFF2-40B4-BE49-F238E27FC236}">
                <a16:creationId xmlns:a16="http://schemas.microsoft.com/office/drawing/2014/main" id="{9B9D8A3C-357B-4407-BBB7-FF57FFF4B158}"/>
              </a:ext>
            </a:extLst>
          </p:cNvPr>
          <p:cNvSpPr/>
          <p:nvPr/>
        </p:nvSpPr>
        <p:spPr bwMode="auto">
          <a:xfrm rot="3501043">
            <a:off x="2248059" y="4372255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사각형 설명선 116">
            <a:extLst>
              <a:ext uri="{FF2B5EF4-FFF2-40B4-BE49-F238E27FC236}">
                <a16:creationId xmlns:a16="http://schemas.microsoft.com/office/drawing/2014/main" id="{E60E04CA-BBE9-43F7-97C7-5B4B836CC103}"/>
              </a:ext>
            </a:extLst>
          </p:cNvPr>
          <p:cNvSpPr/>
          <p:nvPr/>
        </p:nvSpPr>
        <p:spPr bwMode="auto">
          <a:xfrm>
            <a:off x="1136576" y="4594838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0A504D9-0F5F-4711-90FB-117C8D209029}"/>
              </a:ext>
            </a:extLst>
          </p:cNvPr>
          <p:cNvSpPr/>
          <p:nvPr/>
        </p:nvSpPr>
        <p:spPr>
          <a:xfrm>
            <a:off x="5159107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523FFFB-BB09-49E5-808C-71A19D479357}"/>
              </a:ext>
            </a:extLst>
          </p:cNvPr>
          <p:cNvSpPr/>
          <p:nvPr/>
        </p:nvSpPr>
        <p:spPr>
          <a:xfrm>
            <a:off x="5160756" y="3779356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B33FCEE-D0A7-40E0-B9E5-F37D8493BEA7}"/>
              </a:ext>
            </a:extLst>
          </p:cNvPr>
          <p:cNvSpPr/>
          <p:nvPr/>
        </p:nvSpPr>
        <p:spPr>
          <a:xfrm>
            <a:off x="2934279" y="3699379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DDAD10F-16F0-46B2-A604-CE2FB953C1BB}"/>
              </a:ext>
            </a:extLst>
          </p:cNvPr>
          <p:cNvSpPr/>
          <p:nvPr/>
        </p:nvSpPr>
        <p:spPr>
          <a:xfrm>
            <a:off x="2935928" y="3779356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C4542FE-BBBD-40B3-8D2F-434B4D92BB72}"/>
              </a:ext>
            </a:extLst>
          </p:cNvPr>
          <p:cNvGrpSpPr/>
          <p:nvPr/>
        </p:nvGrpSpPr>
        <p:grpSpPr>
          <a:xfrm>
            <a:off x="3038141" y="4666252"/>
            <a:ext cx="1973538" cy="967910"/>
            <a:chOff x="816877" y="4725144"/>
            <a:chExt cx="1973538" cy="967910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F8A6037-5960-4C4D-8E6B-7E8606FF02E9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33" name="꺾인 연결선 128">
                <a:extLst>
                  <a:ext uri="{FF2B5EF4-FFF2-40B4-BE49-F238E27FC236}">
                    <a16:creationId xmlns:a16="http://schemas.microsoft.com/office/drawing/2014/main" id="{B16B82DE-42DA-4C23-B881-491B3977041C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꺾인 연결선 129">
                <a:extLst>
                  <a:ext uri="{FF2B5EF4-FFF2-40B4-BE49-F238E27FC236}">
                    <a16:creationId xmlns:a16="http://schemas.microsoft.com/office/drawing/2014/main" id="{D7B19CF7-753E-4CA0-BCEA-E1D66762D79C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꺾인 연결선 130">
                <a:extLst>
                  <a:ext uri="{FF2B5EF4-FFF2-40B4-BE49-F238E27FC236}">
                    <a16:creationId xmlns:a16="http://schemas.microsoft.com/office/drawing/2014/main" id="{0D37AB76-2D3B-42C8-A568-FC03A6CE1692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꺾인 연결선 131">
                <a:extLst>
                  <a:ext uri="{FF2B5EF4-FFF2-40B4-BE49-F238E27FC236}">
                    <a16:creationId xmlns:a16="http://schemas.microsoft.com/office/drawing/2014/main" id="{F1CE834F-16D7-4584-A353-927A27577F9A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36B05AB-83D5-4E42-8C90-F69FF10B7CE3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145D282-B089-4058-8CB8-0CDA0D56C186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714DE5F-D69D-469E-B8A2-24A64EE2CE5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C338E02-F1B5-4A71-A955-120596DB265F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6446684-E97B-4CB0-8D08-CCD03C048FDE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37" name="사각형 설명선 132">
            <a:extLst>
              <a:ext uri="{FF2B5EF4-FFF2-40B4-BE49-F238E27FC236}">
                <a16:creationId xmlns:a16="http://schemas.microsoft.com/office/drawing/2014/main" id="{9B5CC7E4-8C17-4F41-838D-489410817C75}"/>
              </a:ext>
            </a:extLst>
          </p:cNvPr>
          <p:cNvSpPr/>
          <p:nvPr/>
        </p:nvSpPr>
        <p:spPr bwMode="auto">
          <a:xfrm>
            <a:off x="3124002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38" name="위쪽 화살표 133">
            <a:extLst>
              <a:ext uri="{FF2B5EF4-FFF2-40B4-BE49-F238E27FC236}">
                <a16:creationId xmlns:a16="http://schemas.microsoft.com/office/drawing/2014/main" id="{DB6D567B-1C17-438D-B6C9-299314CED64D}"/>
              </a:ext>
            </a:extLst>
          </p:cNvPr>
          <p:cNvSpPr/>
          <p:nvPr/>
        </p:nvSpPr>
        <p:spPr bwMode="auto">
          <a:xfrm rot="3622285">
            <a:off x="3696884" y="4356361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95476B36-BAAD-40DE-8246-0434DD98709A}"/>
              </a:ext>
            </a:extLst>
          </p:cNvPr>
          <p:cNvGrpSpPr/>
          <p:nvPr/>
        </p:nvGrpSpPr>
        <p:grpSpPr>
          <a:xfrm>
            <a:off x="5266824" y="4666252"/>
            <a:ext cx="1973538" cy="967910"/>
            <a:chOff x="816877" y="4725144"/>
            <a:chExt cx="1973538" cy="9679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704BE9-9CCC-4874-AB1F-339674DCC162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201" name="꺾인 연결선 141">
                <a:extLst>
                  <a:ext uri="{FF2B5EF4-FFF2-40B4-BE49-F238E27FC236}">
                    <a16:creationId xmlns:a16="http://schemas.microsoft.com/office/drawing/2014/main" id="{D40B3EC2-CE4B-4D0A-9402-997A94C62867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꺾인 연결선 142">
                <a:extLst>
                  <a:ext uri="{FF2B5EF4-FFF2-40B4-BE49-F238E27FC236}">
                    <a16:creationId xmlns:a16="http://schemas.microsoft.com/office/drawing/2014/main" id="{9F0610C1-E37F-43EE-97F6-7E067313E23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꺾인 연결선 143">
                <a:extLst>
                  <a:ext uri="{FF2B5EF4-FFF2-40B4-BE49-F238E27FC236}">
                    <a16:creationId xmlns:a16="http://schemas.microsoft.com/office/drawing/2014/main" id="{9FF1AB19-6B8B-4A1F-99F2-FFF03E30032D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꺾인 연결선 144">
                <a:extLst>
                  <a:ext uri="{FF2B5EF4-FFF2-40B4-BE49-F238E27FC236}">
                    <a16:creationId xmlns:a16="http://schemas.microsoft.com/office/drawing/2014/main" id="{94FDBA7D-E782-4D08-BEA2-26FA9CC02EA2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CABED6F-717E-4645-951B-902B3B1DAFB3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7DAD95E-7E33-4A2A-9B33-25D6770E666D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F9030EF-7F12-4AB2-861A-5BD5B9E8D207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7DCED76-7744-4189-97B1-17B7F170298C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F97F017-84C8-40AD-8B63-88B15F5506AF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05" name="사각형 설명선 145">
            <a:extLst>
              <a:ext uri="{FF2B5EF4-FFF2-40B4-BE49-F238E27FC236}">
                <a16:creationId xmlns:a16="http://schemas.microsoft.com/office/drawing/2014/main" id="{B99209F8-5A8C-49FE-BA71-DE6D8B5643B9}"/>
              </a:ext>
            </a:extLst>
          </p:cNvPr>
          <p:cNvSpPr/>
          <p:nvPr/>
        </p:nvSpPr>
        <p:spPr bwMode="auto">
          <a:xfrm>
            <a:off x="5352685" y="4594838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06" name="위쪽 화살표 146">
            <a:extLst>
              <a:ext uri="{FF2B5EF4-FFF2-40B4-BE49-F238E27FC236}">
                <a16:creationId xmlns:a16="http://schemas.microsoft.com/office/drawing/2014/main" id="{08435EE3-5AC6-4170-8220-DB824AB4683A}"/>
              </a:ext>
            </a:extLst>
          </p:cNvPr>
          <p:cNvSpPr/>
          <p:nvPr/>
        </p:nvSpPr>
        <p:spPr bwMode="auto">
          <a:xfrm rot="3622285">
            <a:off x="6109448" y="4463321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E505EF-1F07-48CB-B727-A9C87745F36D}"/>
              </a:ext>
            </a:extLst>
          </p:cNvPr>
          <p:cNvSpPr/>
          <p:nvPr/>
        </p:nvSpPr>
        <p:spPr>
          <a:xfrm>
            <a:off x="7407479" y="3668835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</p:spTree>
    <p:extLst>
      <p:ext uri="{BB962C8B-B14F-4D97-AF65-F5344CB8AC3E}">
        <p14:creationId xmlns:p14="http://schemas.microsoft.com/office/powerpoint/2010/main" val="323413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38262"/>
              </p:ext>
            </p:extLst>
          </p:nvPr>
        </p:nvGraphicFramePr>
        <p:xfrm>
          <a:off x="8104412" y="211913"/>
          <a:ext cx="1800000" cy="2458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코어 위클리 모의고사 첫번째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6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https://coredj.megastudy.net/event/2021/quel/index.asp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https://coredj.megastudy.net/intro/info/monthly/index.asp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704850" y="556844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 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학습 콘텐츠로 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D61D7-C8ED-43F6-92E7-66AA59C9F14C}"/>
              </a:ext>
            </a:extLst>
          </p:cNvPr>
          <p:cNvSpPr txBox="1"/>
          <p:nvPr/>
        </p:nvSpPr>
        <p:spPr>
          <a:xfrm>
            <a:off x="920552" y="572233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732414-F531-4602-A4F8-AE9CE8A562F4}"/>
              </a:ext>
            </a:extLst>
          </p:cNvPr>
          <p:cNvSpPr/>
          <p:nvPr/>
        </p:nvSpPr>
        <p:spPr>
          <a:xfrm>
            <a:off x="4089450" y="3486330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64" y="3846662"/>
            <a:ext cx="1451776" cy="14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4089108" y="13415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25FDEB-B327-4985-AC0A-ED2B615FD61C}"/>
              </a:ext>
            </a:extLst>
          </p:cNvPr>
          <p:cNvSpPr txBox="1"/>
          <p:nvPr/>
        </p:nvSpPr>
        <p:spPr>
          <a:xfrm>
            <a:off x="5617122" y="1484902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A9FA05-2D52-4655-93A6-F9CA93EAC008}"/>
              </a:ext>
            </a:extLst>
          </p:cNvPr>
          <p:cNvSpPr txBox="1"/>
          <p:nvPr/>
        </p:nvSpPr>
        <p:spPr>
          <a:xfrm>
            <a:off x="5617122" y="2487360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700229" y="3489695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2228243" y="3633041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2228243" y="4635499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3" y="3823890"/>
            <a:ext cx="1439999" cy="14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007C52C4-FDC0-4790-B49D-E163385C6865}"/>
              </a:ext>
            </a:extLst>
          </p:cNvPr>
          <p:cNvSpPr/>
          <p:nvPr/>
        </p:nvSpPr>
        <p:spPr>
          <a:xfrm>
            <a:off x="670677" y="1338256"/>
            <a:ext cx="3240038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242568E-88CA-498E-9208-F898E543D149}"/>
              </a:ext>
            </a:extLst>
          </p:cNvPr>
          <p:cNvSpPr txBox="1"/>
          <p:nvPr/>
        </p:nvSpPr>
        <p:spPr>
          <a:xfrm>
            <a:off x="2198691" y="1481602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88E6F4-2ABA-4DD7-BC97-556C88AC697D}"/>
              </a:ext>
            </a:extLst>
          </p:cNvPr>
          <p:cNvSpPr txBox="1"/>
          <p:nvPr/>
        </p:nvSpPr>
        <p:spPr>
          <a:xfrm>
            <a:off x="2198691" y="2484060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5617464" y="3629676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5617464" y="4632134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8" descr="러셀CORE 위클리 모의고사">
            <a:extLst>
              <a:ext uri="{FF2B5EF4-FFF2-40B4-BE49-F238E27FC236}">
                <a16:creationId xmlns:a16="http://schemas.microsoft.com/office/drawing/2014/main" id="{4583E5EF-A5B0-419E-94D5-7F86B85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90" y="1675949"/>
            <a:ext cx="1440001" cy="14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퀄 모의고사">
            <a:extLst>
              <a:ext uri="{FF2B5EF4-FFF2-40B4-BE49-F238E27FC236}">
                <a16:creationId xmlns:a16="http://schemas.microsoft.com/office/drawing/2014/main" id="{169FDF7C-DF18-437D-8A49-A3239BCA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122" y="1491729"/>
            <a:ext cx="1440000" cy="18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58">
            <a:extLst>
              <a:ext uri="{FF2B5EF4-FFF2-40B4-BE49-F238E27FC236}">
                <a16:creationId xmlns:a16="http://schemas.microsoft.com/office/drawing/2014/main" id="{55E2DECE-44DC-43F3-B1BF-D87B8690C3A6}"/>
              </a:ext>
            </a:extLst>
          </p:cNvPr>
          <p:cNvSpPr/>
          <p:nvPr/>
        </p:nvSpPr>
        <p:spPr bwMode="auto">
          <a:xfrm>
            <a:off x="5705136" y="2220405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2316256" y="4368544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7" name="모서리가 둥근 직사각형 60">
            <a:extLst>
              <a:ext uri="{FF2B5EF4-FFF2-40B4-BE49-F238E27FC236}">
                <a16:creationId xmlns:a16="http://schemas.microsoft.com/office/drawing/2014/main" id="{CC44B114-B616-41B4-B63B-239D75DAE975}"/>
              </a:ext>
            </a:extLst>
          </p:cNvPr>
          <p:cNvSpPr/>
          <p:nvPr/>
        </p:nvSpPr>
        <p:spPr bwMode="auto">
          <a:xfrm>
            <a:off x="2286705" y="2212738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5705477" y="436081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44DAF2-3844-400E-BADB-46A97490926D}"/>
              </a:ext>
            </a:extLst>
          </p:cNvPr>
          <p:cNvSpPr/>
          <p:nvPr/>
        </p:nvSpPr>
        <p:spPr>
          <a:xfrm>
            <a:off x="656290" y="1331627"/>
            <a:ext cx="3285919" cy="2107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D9A3F8-312B-43EC-B8F9-C688B387A7E4}"/>
              </a:ext>
            </a:extLst>
          </p:cNvPr>
          <p:cNvSpPr/>
          <p:nvPr/>
        </p:nvSpPr>
        <p:spPr>
          <a:xfrm>
            <a:off x="584139" y="12554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1847A3D-309E-4142-9FFF-A67618A9F7F2}"/>
              </a:ext>
            </a:extLst>
          </p:cNvPr>
          <p:cNvSpPr/>
          <p:nvPr/>
        </p:nvSpPr>
        <p:spPr>
          <a:xfrm>
            <a:off x="5625365" y="215732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2263070" y="430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5652291" y="42936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105" name="타원형 설명선 4">
            <a:extLst>
              <a:ext uri="{FF2B5EF4-FFF2-40B4-BE49-F238E27FC236}">
                <a16:creationId xmlns:a16="http://schemas.microsoft.com/office/drawing/2014/main" id="{A1C75217-BE35-4F23-AC25-3C0BD910C64A}"/>
              </a:ext>
            </a:extLst>
          </p:cNvPr>
          <p:cNvSpPr/>
          <p:nvPr/>
        </p:nvSpPr>
        <p:spPr bwMode="auto">
          <a:xfrm>
            <a:off x="758689" y="1410800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5CEE10-C082-46A7-94B1-AB041D2B22C9}"/>
              </a:ext>
            </a:extLst>
          </p:cNvPr>
          <p:cNvSpPr/>
          <p:nvPr/>
        </p:nvSpPr>
        <p:spPr>
          <a:xfrm>
            <a:off x="701300" y="1483070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DCAFB5-DBCD-4389-B62E-AB0627A2C6F5}"/>
              </a:ext>
            </a:extLst>
          </p:cNvPr>
          <p:cNvSpPr/>
          <p:nvPr/>
        </p:nvSpPr>
        <p:spPr>
          <a:xfrm>
            <a:off x="2209073" y="213539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2400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38355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241354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464660" y="97885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2997305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177163" y="94607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767728" y="44065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983430" y="94625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767727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773756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2997304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003333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241353" y="57095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247382" y="292066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029B09-B948-4DE4-8C13-0100F9D2586E}"/>
              </a:ext>
            </a:extLst>
          </p:cNvPr>
          <p:cNvSpPr txBox="1"/>
          <p:nvPr/>
        </p:nvSpPr>
        <p:spPr>
          <a:xfrm>
            <a:off x="765739" y="4047099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 </a:t>
            </a:r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A7213-3316-4BF1-8D02-3EF66B9B3DDC}"/>
              </a:ext>
            </a:extLst>
          </p:cNvPr>
          <p:cNvSpPr/>
          <p:nvPr/>
        </p:nvSpPr>
        <p:spPr>
          <a:xfrm>
            <a:off x="765739" y="3651664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5BDDE-9422-4AB1-A4F7-BB5B235CDD52}"/>
              </a:ext>
            </a:extLst>
          </p:cNvPr>
          <p:cNvSpPr/>
          <p:nvPr/>
        </p:nvSpPr>
        <p:spPr bwMode="auto">
          <a:xfrm>
            <a:off x="4150377" y="3656897"/>
            <a:ext cx="3234193" cy="1833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DDD8E-0979-4E88-B6B5-F23CA41B2174}"/>
              </a:ext>
            </a:extLst>
          </p:cNvPr>
          <p:cNvSpPr/>
          <p:nvPr/>
        </p:nvSpPr>
        <p:spPr>
          <a:xfrm>
            <a:off x="4111606" y="357478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4AEB92-BA3E-4312-BB6A-016762409D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757183" y="4311416"/>
            <a:ext cx="3240000" cy="222801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9E9A5FC-28A1-4E24-85A1-DE7AF194EC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4141821" y="4311415"/>
            <a:ext cx="3240000" cy="221947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15BF9E-8523-4E43-BD79-2F1D149947BE}"/>
              </a:ext>
            </a:extLst>
          </p:cNvPr>
          <p:cNvSpPr/>
          <p:nvPr/>
        </p:nvSpPr>
        <p:spPr>
          <a:xfrm>
            <a:off x="755799" y="4306678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37694C-B1A1-40E0-A63E-34F23ECA8E6E}"/>
              </a:ext>
            </a:extLst>
          </p:cNvPr>
          <p:cNvSpPr/>
          <p:nvPr/>
        </p:nvSpPr>
        <p:spPr>
          <a:xfrm>
            <a:off x="6308125" y="4306678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E6BA33-BB09-46E4-A16D-E5F697FC27DA}"/>
              </a:ext>
            </a:extLst>
          </p:cNvPr>
          <p:cNvSpPr/>
          <p:nvPr/>
        </p:nvSpPr>
        <p:spPr>
          <a:xfrm>
            <a:off x="711264" y="4282717"/>
            <a:ext cx="6704604" cy="22774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A5DF6E-9A1C-4881-9F51-D6D54D627DD8}"/>
              </a:ext>
            </a:extLst>
          </p:cNvPr>
          <p:cNvSpPr/>
          <p:nvPr/>
        </p:nvSpPr>
        <p:spPr>
          <a:xfrm>
            <a:off x="639113" y="420651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4280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338686" y="924475"/>
            <a:ext cx="6624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344492" y="3310702"/>
            <a:ext cx="6618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94384" y="4157756"/>
            <a:ext cx="7113240" cy="8996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대전 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4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4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244CB4-6704-4123-948B-962EA9EB5650}"/>
              </a:ext>
            </a:extLst>
          </p:cNvPr>
          <p:cNvSpPr/>
          <p:nvPr/>
        </p:nvSpPr>
        <p:spPr bwMode="auto">
          <a:xfrm>
            <a:off x="3976977" y="3320228"/>
            <a:ext cx="2977171" cy="17611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EB1D2A-3BC9-43FF-B290-86B1600309D5}"/>
              </a:ext>
            </a:extLst>
          </p:cNvPr>
          <p:cNvSpPr/>
          <p:nvPr/>
        </p:nvSpPr>
        <p:spPr>
          <a:xfrm>
            <a:off x="3938206" y="32381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D3F808C-1D89-4C91-80BB-F23FEDF9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900" dirty="0"/>
              <a:t>2024 N</a:t>
            </a:r>
            <a:r>
              <a:rPr lang="ko-KR" altLang="en-US" sz="900" dirty="0"/>
              <a:t>수 정규반</a:t>
            </a:r>
            <a:r>
              <a:rPr lang="en-US" altLang="ko-KR" sz="900" dirty="0"/>
              <a:t>(CORE </a:t>
            </a:r>
            <a:r>
              <a:rPr lang="ko-KR" altLang="en-US" sz="900" dirty="0"/>
              <a:t>대전 </a:t>
            </a:r>
            <a:r>
              <a:rPr lang="en-US" altLang="ko-KR" sz="900" dirty="0"/>
              <a:t>PC)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335741A-6D89-4D3C-B5BF-2942D8850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11674"/>
              </p:ext>
            </p:extLst>
          </p:nvPr>
        </p:nvGraphicFramePr>
        <p:xfrm>
          <a:off x="8104412" y="211913"/>
          <a:ext cx="1800000" cy="7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위치 조정하여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73071C-2D8A-492B-87F3-8210CC8AA028}"/>
              </a:ext>
            </a:extLst>
          </p:cNvPr>
          <p:cNvSpPr/>
          <p:nvPr/>
        </p:nvSpPr>
        <p:spPr bwMode="auto">
          <a:xfrm>
            <a:off x="2432720" y="4383100"/>
            <a:ext cx="1224136" cy="2396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3F4FB7-AFF0-4C34-9393-0A05675033FF}"/>
              </a:ext>
            </a:extLst>
          </p:cNvPr>
          <p:cNvSpPr/>
          <p:nvPr/>
        </p:nvSpPr>
        <p:spPr>
          <a:xfrm>
            <a:off x="2393948" y="430098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F165B22-A599-4E2B-A4AF-38C4ADCA0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041675"/>
              </p:ext>
            </p:extLst>
          </p:nvPr>
        </p:nvGraphicFramePr>
        <p:xfrm>
          <a:off x="338686" y="1146049"/>
          <a:ext cx="6624644" cy="2097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834">
                  <a:extLst>
                    <a:ext uri="{9D8B030D-6E8A-4147-A177-3AD203B41FA5}">
                      <a16:colId xmlns:a16="http://schemas.microsoft.com/office/drawing/2014/main" val="86773579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191037021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482806968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62057494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28478855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3351359752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118264870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403071871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559985015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715404424"/>
                    </a:ext>
                  </a:extLst>
                </a:gridCol>
                <a:gridCol w="525681">
                  <a:extLst>
                    <a:ext uri="{9D8B030D-6E8A-4147-A177-3AD203B41FA5}">
                      <a16:colId xmlns:a16="http://schemas.microsoft.com/office/drawing/2014/main" val="2648072025"/>
                    </a:ext>
                  </a:extLst>
                </a:gridCol>
              </a:tblGrid>
              <a:tr h="268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2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3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4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5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6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7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8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9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10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11</a:t>
                      </a:r>
                      <a:r>
                        <a:rPr lang="ko-KR" altLang="en-US" sz="900" b="1" spc="-50" baseline="0" dirty="0"/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897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평가원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6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pc="-50" baseline="0" dirty="0"/>
                        <a:t>9</a:t>
                      </a:r>
                      <a:r>
                        <a:rPr lang="ko-KR" altLang="en-US" sz="900" spc="-50" baseline="0" dirty="0"/>
                        <a:t>평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50" baseline="0" dirty="0"/>
                        <a:t>수능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30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러셀</a:t>
                      </a:r>
                      <a:r>
                        <a:rPr lang="en-US" altLang="ko-KR" sz="900" b="1" spc="-50" baseline="0" dirty="0"/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1" spc="-50" baseline="0" dirty="0"/>
                        <a:t>Weekly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60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50" baseline="0" dirty="0"/>
                        <a:t>QUEL </a:t>
                      </a:r>
                      <a:r>
                        <a:rPr lang="ko-KR" altLang="en-US" sz="900" b="1" spc="-50" baseline="0" dirty="0"/>
                        <a:t>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632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메가</a:t>
                      </a:r>
                      <a:r>
                        <a:rPr lang="en-US" altLang="ko-KR" sz="900" b="1" spc="-50" baseline="0" dirty="0"/>
                        <a:t>X</a:t>
                      </a:r>
                      <a:r>
                        <a:rPr lang="ko-KR" altLang="en-US" sz="900" b="1" spc="-50" baseline="0" dirty="0"/>
                        <a:t>대성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ko-KR" altLang="en-US" sz="900" b="1" spc="-50" baseline="0" dirty="0"/>
                        <a:t>더 프리미엄 모의고사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26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50" baseline="0" dirty="0"/>
                        <a:t>월간 학습지</a:t>
                      </a:r>
                      <a:endParaRPr lang="en-US" altLang="ko-KR" sz="900" b="1" spc="-50" baseline="0" dirty="0"/>
                    </a:p>
                    <a:p>
                      <a:pPr algn="ctr" latinLnBrk="1"/>
                      <a:r>
                        <a:rPr lang="en-US" altLang="ko-KR" sz="900" b="1" spc="-50" baseline="0" dirty="0"/>
                        <a:t>(</a:t>
                      </a:r>
                      <a:r>
                        <a:rPr lang="ko-KR" altLang="en-US" sz="900" b="1" spc="-50" baseline="0" dirty="0"/>
                        <a:t>월간 장영진</a:t>
                      </a:r>
                      <a:r>
                        <a:rPr lang="en-US" altLang="ko-KR" sz="900" b="1" spc="-50" baseline="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spc="-5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027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ED10102-5736-498C-90C8-7686C9682609}"/>
              </a:ext>
            </a:extLst>
          </p:cNvPr>
          <p:cNvSpPr/>
          <p:nvPr/>
        </p:nvSpPr>
        <p:spPr bwMode="auto">
          <a:xfrm>
            <a:off x="314994" y="1795291"/>
            <a:ext cx="6649018" cy="36805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59A6CC-346A-4836-9595-F2B15004AEFA}"/>
              </a:ext>
            </a:extLst>
          </p:cNvPr>
          <p:cNvSpPr/>
          <p:nvPr/>
        </p:nvSpPr>
        <p:spPr>
          <a:xfrm>
            <a:off x="276223" y="17131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6344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5D9A97-4D66-4EA5-B000-D318C334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78" y="3505887"/>
            <a:ext cx="1568829" cy="32120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064887"/>
              </p:ext>
            </p:extLst>
          </p:nvPr>
        </p:nvGraphicFramePr>
        <p:xfrm>
          <a:off x="8103684" y="218024"/>
          <a:ext cx="1800000" cy="233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정규 특강 단과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윈터특강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6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0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 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2731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64D9CB0-1D18-4FD4-A98D-F15C007969AE}"/>
              </a:ext>
            </a:extLst>
          </p:cNvPr>
          <p:cNvSpPr txBox="1"/>
          <p:nvPr/>
        </p:nvSpPr>
        <p:spPr>
          <a:xfrm>
            <a:off x="2804072" y="3182118"/>
            <a:ext cx="3068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latin typeface="+mn-ea"/>
                <a:ea typeface="+mn-ea"/>
              </a:rPr>
              <a:t>LNB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D4B95-30EE-4698-A2FE-BFEA5D8F4AF6}"/>
              </a:ext>
            </a:extLst>
          </p:cNvPr>
          <p:cNvSpPr txBox="1"/>
          <p:nvPr/>
        </p:nvSpPr>
        <p:spPr>
          <a:xfrm>
            <a:off x="57150" y="3007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메인 배너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CBA6C6-F013-4D6E-8E0F-2D1448654E55}"/>
              </a:ext>
            </a:extLst>
          </p:cNvPr>
          <p:cNvSpPr/>
          <p:nvPr/>
        </p:nvSpPr>
        <p:spPr bwMode="auto">
          <a:xfrm>
            <a:off x="57150" y="549275"/>
            <a:ext cx="5040000" cy="24843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7E254-9855-44DF-BCA7-26D2F12CE4BD}"/>
              </a:ext>
            </a:extLst>
          </p:cNvPr>
          <p:cNvSpPr/>
          <p:nvPr/>
        </p:nvSpPr>
        <p:spPr>
          <a:xfrm>
            <a:off x="4122812" y="557645"/>
            <a:ext cx="825800" cy="258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900" b="1" spc="-100" dirty="0">
                <a:latin typeface="+mn-ea"/>
                <a:ea typeface="+mn-ea"/>
              </a:rPr>
              <a:t>N</a:t>
            </a:r>
            <a:r>
              <a:rPr lang="ko-KR" altLang="en-US" sz="900" b="1" spc="-100" dirty="0">
                <a:latin typeface="+mn-ea"/>
                <a:ea typeface="+mn-ea"/>
              </a:rPr>
              <a:t>수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0F4771-74C9-4B73-BE99-C94C3065FFB2}"/>
              </a:ext>
            </a:extLst>
          </p:cNvPr>
          <p:cNvSpPr/>
          <p:nvPr/>
        </p:nvSpPr>
        <p:spPr>
          <a:xfrm>
            <a:off x="148609" y="925048"/>
            <a:ext cx="1788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00" dirty="0">
                <a:latin typeface="+mn-ea"/>
                <a:ea typeface="+mn-ea"/>
              </a:rPr>
              <a:t>단과 수업과 </a:t>
            </a:r>
            <a:r>
              <a:rPr lang="ko-KR" altLang="en-US" sz="1000" spc="-100" dirty="0" err="1">
                <a:latin typeface="+mn-ea"/>
                <a:ea typeface="+mn-ea"/>
              </a:rPr>
              <a:t>의무자습을</a:t>
            </a:r>
            <a:r>
              <a:rPr lang="ko-KR" altLang="en-US" sz="1000" spc="-100" dirty="0">
                <a:latin typeface="+mn-ea"/>
                <a:ea typeface="+mn-ea"/>
              </a:rPr>
              <a:t> 한방에</a:t>
            </a:r>
            <a:r>
              <a:rPr lang="en-US" altLang="ko-KR" sz="10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6B5708-4ADB-4D64-8A76-8EEF5975FEF8}"/>
              </a:ext>
            </a:extLst>
          </p:cNvPr>
          <p:cNvSpPr/>
          <p:nvPr/>
        </p:nvSpPr>
        <p:spPr>
          <a:xfrm>
            <a:off x="151639" y="1268760"/>
            <a:ext cx="415398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3200" b="1" spc="-200" dirty="0">
                <a:latin typeface="+mn-ea"/>
                <a:ea typeface="+mn-ea"/>
              </a:rPr>
              <a:t>2025 </a:t>
            </a:r>
            <a:r>
              <a:rPr lang="en-US" altLang="ko-KR" sz="3200" b="1" spc="-2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3200" b="1" spc="-200" dirty="0">
                <a:solidFill>
                  <a:srgbClr val="0070C0"/>
                </a:solidFill>
                <a:latin typeface="+mn-ea"/>
                <a:ea typeface="+mn-ea"/>
              </a:rPr>
              <a:t>수 정규반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2C6EDE-3BFB-479F-9546-4881BFACC081}"/>
              </a:ext>
            </a:extLst>
          </p:cNvPr>
          <p:cNvSpPr/>
          <p:nvPr/>
        </p:nvSpPr>
        <p:spPr>
          <a:xfrm>
            <a:off x="131967" y="1979746"/>
            <a:ext cx="2717411" cy="408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최상위권이 집결하는 러셀</a:t>
            </a:r>
            <a:r>
              <a:rPr lang="en-US" altLang="ko-KR" sz="900" spc="-100" dirty="0">
                <a:latin typeface="+mn-ea"/>
                <a:ea typeface="+mn-ea"/>
              </a:rPr>
              <a:t>CORE </a:t>
            </a:r>
            <a:r>
              <a:rPr lang="ko-KR" altLang="en-US" sz="900" spc="-100" dirty="0">
                <a:latin typeface="+mn-ea"/>
                <a:ea typeface="+mn-ea"/>
              </a:rPr>
              <a:t>대전에서 경쟁하는 것이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900" spc="-100" dirty="0">
                <a:latin typeface="+mn-ea"/>
                <a:ea typeface="+mn-ea"/>
              </a:rPr>
              <a:t>대입 성공의 경쟁력입니다</a:t>
            </a: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477E3950-349C-4280-9F63-6143A64FB229}"/>
              </a:ext>
            </a:extLst>
          </p:cNvPr>
          <p:cNvSpPr/>
          <p:nvPr/>
        </p:nvSpPr>
        <p:spPr bwMode="auto">
          <a:xfrm>
            <a:off x="148610" y="2573159"/>
            <a:ext cx="2140094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개강 </a:t>
            </a:r>
            <a:r>
              <a:rPr lang="ko-KR" altLang="en-US" sz="10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ㅣ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월부터 접수 시작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0ED1B-D502-4E1C-B306-2DE8BC6EC709}"/>
              </a:ext>
            </a:extLst>
          </p:cNvPr>
          <p:cNvSpPr txBox="1"/>
          <p:nvPr/>
        </p:nvSpPr>
        <p:spPr>
          <a:xfrm>
            <a:off x="57150" y="3182118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학원별</a:t>
            </a:r>
            <a:r>
              <a:rPr lang="ko-KR" altLang="en-US" sz="1000" b="1" dirty="0">
                <a:latin typeface="+mn-ea"/>
                <a:ea typeface="+mn-ea"/>
              </a:rPr>
              <a:t> 좌측</a:t>
            </a:r>
            <a:r>
              <a:rPr lang="en-US" altLang="ko-KR" sz="1000" b="1" dirty="0">
                <a:latin typeface="+mn-ea"/>
                <a:ea typeface="+mn-ea"/>
              </a:rPr>
              <a:t>SS </a:t>
            </a:r>
            <a:r>
              <a:rPr lang="ko-KR" altLang="en-US" sz="1000" b="1" dirty="0">
                <a:latin typeface="+mn-ea"/>
                <a:ea typeface="+mn-ea"/>
              </a:rPr>
              <a:t>배너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C8116A-E2CC-4099-B4F9-0F4F5341691F}"/>
              </a:ext>
            </a:extLst>
          </p:cNvPr>
          <p:cNvSpPr/>
          <p:nvPr/>
        </p:nvSpPr>
        <p:spPr bwMode="auto">
          <a:xfrm>
            <a:off x="57150" y="3428339"/>
            <a:ext cx="1085509" cy="19017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2800" b="1" spc="-1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46">
            <a:extLst>
              <a:ext uri="{FF2B5EF4-FFF2-40B4-BE49-F238E27FC236}">
                <a16:creationId xmlns:a16="http://schemas.microsoft.com/office/drawing/2014/main" id="{68507C03-9164-453A-AE5F-B79EC13741B8}"/>
              </a:ext>
            </a:extLst>
          </p:cNvPr>
          <p:cNvSpPr/>
          <p:nvPr/>
        </p:nvSpPr>
        <p:spPr bwMode="auto">
          <a:xfrm>
            <a:off x="180543" y="3600946"/>
            <a:ext cx="898024" cy="2022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9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spc="-15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ko-KR" altLang="en-US" sz="900" spc="-150" dirty="0">
                <a:solidFill>
                  <a:srgbClr val="000000"/>
                </a:solidFill>
                <a:latin typeface="+mn-ea"/>
                <a:ea typeface="+mn-ea"/>
              </a:rPr>
              <a:t>수</a:t>
            </a:r>
            <a:endParaRPr lang="en-US" altLang="ko-KR" sz="9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F4A86A-3C01-47AA-BA8A-8C13D066B6E3}"/>
              </a:ext>
            </a:extLst>
          </p:cNvPr>
          <p:cNvSpPr/>
          <p:nvPr/>
        </p:nvSpPr>
        <p:spPr bwMode="auto">
          <a:xfrm>
            <a:off x="57150" y="5059261"/>
            <a:ext cx="1085509" cy="27078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EB92E-0354-436A-A9CC-20C34021B844}"/>
              </a:ext>
            </a:extLst>
          </p:cNvPr>
          <p:cNvSpPr txBox="1"/>
          <p:nvPr/>
        </p:nvSpPr>
        <p:spPr>
          <a:xfrm>
            <a:off x="65421" y="3861048"/>
            <a:ext cx="107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+mn-ea"/>
                <a:ea typeface="+mn-ea"/>
              </a:rPr>
              <a:t>2025</a:t>
            </a:r>
          </a:p>
          <a:p>
            <a:pPr algn="ctr"/>
            <a:r>
              <a:rPr lang="en-US" altLang="ko-KR" sz="1600" b="1" spc="-100" dirty="0">
                <a:solidFill>
                  <a:srgbClr val="0070C0"/>
                </a:solidFill>
                <a:latin typeface="+mn-ea"/>
                <a:ea typeface="+mn-ea"/>
              </a:rPr>
              <a:t>N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정규반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812502-0C50-44EA-BF0D-17009940F96A}"/>
              </a:ext>
            </a:extLst>
          </p:cNvPr>
          <p:cNvSpPr txBox="1"/>
          <p:nvPr/>
        </p:nvSpPr>
        <p:spPr>
          <a:xfrm>
            <a:off x="65421" y="4649419"/>
            <a:ext cx="107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00" dirty="0">
                <a:latin typeface="+mn-ea"/>
                <a:ea typeface="+mn-ea"/>
              </a:rPr>
              <a:t>단과 수업과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 err="1">
                <a:latin typeface="+mn-ea"/>
                <a:ea typeface="+mn-ea"/>
              </a:rPr>
              <a:t>의무자습을</a:t>
            </a:r>
            <a:r>
              <a:rPr lang="ko-KR" altLang="en-US" sz="900" spc="-100" dirty="0">
                <a:latin typeface="+mn-ea"/>
                <a:ea typeface="+mn-ea"/>
              </a:rPr>
              <a:t> 한방에</a:t>
            </a:r>
            <a:r>
              <a:rPr lang="en-US" altLang="ko-KR" sz="900" spc="-100" dirty="0">
                <a:latin typeface="+mn-ea"/>
                <a:ea typeface="+mn-ea"/>
              </a:rPr>
              <a:t>!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8C3AD5-0196-4ED7-A050-6BFB957313CB}"/>
              </a:ext>
            </a:extLst>
          </p:cNvPr>
          <p:cNvSpPr/>
          <p:nvPr/>
        </p:nvSpPr>
        <p:spPr>
          <a:xfrm>
            <a:off x="1192303" y="2006962"/>
            <a:ext cx="678441" cy="1909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E7528F-CEBF-4098-BB2D-622397A1DB9F}"/>
              </a:ext>
            </a:extLst>
          </p:cNvPr>
          <p:cNvSpPr/>
          <p:nvPr/>
        </p:nvSpPr>
        <p:spPr>
          <a:xfrm>
            <a:off x="1120153" y="190790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3882D1-E3DF-4EF7-8FAD-FEF9F93D4577}"/>
              </a:ext>
            </a:extLst>
          </p:cNvPr>
          <p:cNvSpPr/>
          <p:nvPr/>
        </p:nvSpPr>
        <p:spPr>
          <a:xfrm>
            <a:off x="148608" y="2578520"/>
            <a:ext cx="2140094" cy="2768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9B6CED-21F3-4A2A-97DB-C9EF66ACACDA}"/>
              </a:ext>
            </a:extLst>
          </p:cNvPr>
          <p:cNvSpPr/>
          <p:nvPr/>
        </p:nvSpPr>
        <p:spPr>
          <a:xfrm>
            <a:off x="76458" y="2479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6D77FE-A641-4F9A-87A1-C2F01FD97EAD}"/>
              </a:ext>
            </a:extLst>
          </p:cNvPr>
          <p:cNvSpPr/>
          <p:nvPr/>
        </p:nvSpPr>
        <p:spPr>
          <a:xfrm>
            <a:off x="57150" y="5058566"/>
            <a:ext cx="1085508" cy="27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95A96E-D452-499C-8524-1D0122D730F3}"/>
              </a:ext>
            </a:extLst>
          </p:cNvPr>
          <p:cNvSpPr/>
          <p:nvPr/>
        </p:nvSpPr>
        <p:spPr>
          <a:xfrm>
            <a:off x="-15001" y="495950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C74654-9C23-4CC5-B659-5C05ADB9A6B7}"/>
              </a:ext>
            </a:extLst>
          </p:cNvPr>
          <p:cNvSpPr/>
          <p:nvPr/>
        </p:nvSpPr>
        <p:spPr>
          <a:xfrm>
            <a:off x="0" y="48009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1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9F29AA-E670-49C7-B09B-174946DBFCCD}"/>
              </a:ext>
            </a:extLst>
          </p:cNvPr>
          <p:cNvSpPr/>
          <p:nvPr/>
        </p:nvSpPr>
        <p:spPr>
          <a:xfrm>
            <a:off x="0" y="33587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62429-298A-42E5-9FF7-50C542105A39}"/>
              </a:ext>
            </a:extLst>
          </p:cNvPr>
          <p:cNvSpPr/>
          <p:nvPr/>
        </p:nvSpPr>
        <p:spPr>
          <a:xfrm>
            <a:off x="2900125" y="444845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CE90C0-FAC5-4BEE-9E39-B403B04977AE}"/>
              </a:ext>
            </a:extLst>
          </p:cNvPr>
          <p:cNvSpPr/>
          <p:nvPr/>
        </p:nvSpPr>
        <p:spPr bwMode="auto">
          <a:xfrm>
            <a:off x="3019619" y="4533686"/>
            <a:ext cx="1103193" cy="13434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42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645739" y="1326627"/>
            <a:ext cx="2148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 err="1">
                <a:latin typeface="+mn-ea"/>
                <a:ea typeface="+mn-ea"/>
              </a:rPr>
              <a:t>바른공부</a:t>
            </a:r>
            <a:r>
              <a:rPr lang="ko-KR" altLang="en-US" sz="1800" b="1" spc="-150" dirty="0">
                <a:latin typeface="+mn-ea"/>
                <a:ea typeface="+mn-ea"/>
              </a:rPr>
              <a:t> </a:t>
            </a:r>
            <a:r>
              <a:rPr lang="ko-KR" altLang="en-US" sz="1800" b="1" spc="-150" dirty="0" err="1">
                <a:latin typeface="+mn-ea"/>
                <a:ea typeface="+mn-ea"/>
              </a:rPr>
              <a:t>자습전용관</a:t>
            </a:r>
            <a:endParaRPr lang="en-US" altLang="ko-KR" sz="18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2800" b="1" spc="-150" dirty="0">
                <a:latin typeface="+mn-ea"/>
                <a:ea typeface="+mn-ea"/>
              </a:rPr>
              <a:t>N</a:t>
            </a:r>
            <a:r>
              <a:rPr lang="ko-KR" altLang="en-US" sz="2800" b="1" spc="-150" dirty="0">
                <a:latin typeface="+mn-ea"/>
                <a:ea typeface="+mn-ea"/>
              </a:rPr>
              <a:t>수 정규반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417785" y="999265"/>
            <a:ext cx="2643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단과 수업과 의무자습을 한방에</a:t>
            </a:r>
            <a:r>
              <a:rPr lang="en-US" altLang="ko-KR" spc="-150" dirty="0">
                <a:latin typeface="+mn-ea"/>
                <a:ea typeface="+mn-ea"/>
              </a:rPr>
              <a:t>!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243689" y="989231"/>
            <a:ext cx="562723" cy="5629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14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88D6F-0C07-42FD-AC1C-A3097341C7D1}"/>
              </a:ext>
            </a:extLst>
          </p:cNvPr>
          <p:cNvSpPr/>
          <p:nvPr/>
        </p:nvSpPr>
        <p:spPr>
          <a:xfrm>
            <a:off x="233161" y="657526"/>
            <a:ext cx="30125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2025 N</a:t>
            </a:r>
            <a:r>
              <a:rPr lang="ko-KR" altLang="en-US" sz="1000" spc="-150" dirty="0">
                <a:solidFill>
                  <a:prstClr val="black"/>
                </a:solidFill>
                <a:latin typeface="맑은 고딕"/>
                <a:ea typeface="맑은 고딕"/>
                <a:cs typeface="Segoe UI" panose="020B0502040204020203" pitchFamily="34" charset="0"/>
              </a:rPr>
              <a:t>수 정규반</a:t>
            </a:r>
            <a:endParaRPr lang="en-US" altLang="ko-KR" sz="1000" spc="-150" dirty="0">
              <a:solidFill>
                <a:prstClr val="black"/>
              </a:solidFill>
              <a:latin typeface="맑은 고딕"/>
              <a:ea typeface="맑은 고딕"/>
              <a:cs typeface="Segoe UI" panose="020B0502040204020203" pitchFamily="34" charset="0"/>
            </a:endParaRPr>
          </a:p>
        </p:txBody>
      </p:sp>
      <p:pic>
        <p:nvPicPr>
          <p:cNvPr id="23" name="Picture 2" descr="http://russeldata.megastudy.net/campus/images/russel/m_russel/common/page_prev.jpg">
            <a:extLst>
              <a:ext uri="{FF2B5EF4-FFF2-40B4-BE49-F238E27FC236}">
                <a16:creationId xmlns:a16="http://schemas.microsoft.com/office/drawing/2014/main" id="{E40A7810-6824-482A-9D41-D5E7D84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5" y="710663"/>
            <a:ext cx="151236" cy="14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95D13-00CF-4359-9572-68D0D55A8C5C}"/>
              </a:ext>
            </a:extLst>
          </p:cNvPr>
          <p:cNvCxnSpPr/>
          <p:nvPr/>
        </p:nvCxnSpPr>
        <p:spPr>
          <a:xfrm>
            <a:off x="248950" y="934295"/>
            <a:ext cx="29577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12603B-45C0-455A-94A3-24B0376FE771}"/>
              </a:ext>
            </a:extLst>
          </p:cNvPr>
          <p:cNvGrpSpPr/>
          <p:nvPr/>
        </p:nvGrpSpPr>
        <p:grpSpPr>
          <a:xfrm>
            <a:off x="667596" y="2771912"/>
            <a:ext cx="2190738" cy="513797"/>
            <a:chOff x="2993425" y="3861048"/>
            <a:chExt cx="2190738" cy="6658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D79E51-FB4F-4CC4-8E7B-D57ECF039A08}"/>
                </a:ext>
              </a:extLst>
            </p:cNvPr>
            <p:cNvGrpSpPr/>
            <p:nvPr/>
          </p:nvGrpSpPr>
          <p:grpSpPr>
            <a:xfrm>
              <a:off x="2993425" y="4227764"/>
              <a:ext cx="2190738" cy="299153"/>
              <a:chOff x="-246935" y="4515796"/>
              <a:chExt cx="2190738" cy="299153"/>
            </a:xfrm>
          </p:grpSpPr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D1F7C9DC-F613-473C-AD52-461DFA78A939}"/>
                  </a:ext>
                </a:extLst>
              </p:cNvPr>
              <p:cNvSpPr/>
              <p:nvPr/>
            </p:nvSpPr>
            <p:spPr bwMode="auto">
              <a:xfrm>
                <a:off x="-246935" y="4515796"/>
                <a:ext cx="720080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alpha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900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접수 방법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01949B-ACB1-4ACC-95D6-1923649638ED}"/>
                  </a:ext>
                </a:extLst>
              </p:cNvPr>
              <p:cNvSpPr txBox="1"/>
              <p:nvPr/>
            </p:nvSpPr>
            <p:spPr>
              <a:xfrm>
                <a:off x="476735" y="4515796"/>
                <a:ext cx="1467068" cy="299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en-US" altLang="ko-KR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9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월부터 현장 또는 온라인 접수</a:t>
                </a: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EC0E482-FA33-40BA-BA8D-1F782DF38DE3}"/>
                </a:ext>
              </a:extLst>
            </p:cNvPr>
            <p:cNvSpPr/>
            <p:nvPr/>
          </p:nvSpPr>
          <p:spPr bwMode="auto">
            <a:xfrm>
              <a:off x="2997015" y="3861048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9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2D8A7-241A-48D8-BBF1-39AEE72EE44C}"/>
                </a:ext>
              </a:extLst>
            </p:cNvPr>
            <p:cNvSpPr txBox="1"/>
            <p:nvPr/>
          </p:nvSpPr>
          <p:spPr>
            <a:xfrm>
              <a:off x="3720685" y="3861048"/>
              <a:ext cx="829073" cy="29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latin typeface="+mn-ea"/>
                  <a:ea typeface="+mn-ea"/>
                </a:rPr>
                <a:t>3</a:t>
              </a:r>
              <a:r>
                <a:rPr lang="ko-KR" altLang="en-US" sz="900" spc="-150" dirty="0">
                  <a:latin typeface="+mn-ea"/>
                  <a:ea typeface="+mn-ea"/>
                </a:rPr>
                <a:t>월 </a:t>
              </a:r>
              <a:r>
                <a:rPr lang="en-US" altLang="ko-KR" sz="900" spc="-150" dirty="0">
                  <a:latin typeface="+mn-ea"/>
                  <a:ea typeface="+mn-ea"/>
                </a:rPr>
                <a:t>1</a:t>
              </a:r>
              <a:r>
                <a:rPr lang="ko-KR" altLang="en-US" sz="900" spc="-150" dirty="0">
                  <a:latin typeface="+mn-ea"/>
                  <a:ea typeface="+mn-ea"/>
                </a:rPr>
                <a:t>일</a:t>
              </a:r>
              <a:r>
                <a:rPr lang="en-US" altLang="ko-KR" sz="900" spc="-150" dirty="0">
                  <a:latin typeface="+mn-ea"/>
                  <a:ea typeface="+mn-ea"/>
                </a:rPr>
                <a:t>(</a:t>
              </a:r>
              <a:r>
                <a:rPr lang="ko-KR" altLang="en-US" sz="900" spc="-150" dirty="0">
                  <a:latin typeface="+mn-ea"/>
                  <a:ea typeface="+mn-ea"/>
                </a:rPr>
                <a:t>금</a:t>
              </a:r>
              <a:r>
                <a:rPr lang="en-US" altLang="ko-KR" sz="900" spc="-150" dirty="0">
                  <a:latin typeface="+mn-ea"/>
                  <a:ea typeface="+mn-ea"/>
                </a:rPr>
                <a:t>) </a:t>
              </a:r>
              <a:r>
                <a:rPr lang="ko-KR" altLang="en-US" sz="900" spc="-150" dirty="0">
                  <a:latin typeface="+mn-ea"/>
                  <a:ea typeface="+mn-ea"/>
                </a:rPr>
                <a:t>개강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D71CF3-25DD-4843-808E-BAB6C1D0D9B4}"/>
              </a:ext>
            </a:extLst>
          </p:cNvPr>
          <p:cNvGrpSpPr/>
          <p:nvPr/>
        </p:nvGrpSpPr>
        <p:grpSpPr>
          <a:xfrm>
            <a:off x="233161" y="3662043"/>
            <a:ext cx="2957766" cy="490075"/>
            <a:chOff x="303685" y="4804535"/>
            <a:chExt cx="7560000" cy="4900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C5EEEB-AAF9-441C-893C-3EFDD74E60EF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5D6F40-776B-4741-856D-FF3E308E64E7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7D23F-A34C-4B6D-99A8-461779021BA2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08785" y="5615090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38816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11598" y="3492345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DE08D-B8EB-45AE-9D65-FAC912D77D8F}"/>
              </a:ext>
            </a:extLst>
          </p:cNvPr>
          <p:cNvSpPr txBox="1"/>
          <p:nvPr/>
        </p:nvSpPr>
        <p:spPr>
          <a:xfrm>
            <a:off x="264259" y="2151495"/>
            <a:ext cx="291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000" spc="-150" dirty="0">
                <a:latin typeface="+mn-ea"/>
                <a:ea typeface="+mn-ea"/>
              </a:rPr>
              <a:t>CORE </a:t>
            </a:r>
            <a:r>
              <a:rPr lang="ko-KR" altLang="en-US" sz="1000" spc="-150" dirty="0">
                <a:latin typeface="+mn-ea"/>
                <a:ea typeface="+mn-ea"/>
              </a:rPr>
              <a:t>대전에서 경쟁하는 것이</a:t>
            </a:r>
          </a:p>
          <a:p>
            <a:pPr algn="ctr"/>
            <a:r>
              <a:rPr lang="ko-KR" altLang="en-US" sz="10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0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6238ED-9793-4C68-974A-D305E27BE5F7}"/>
              </a:ext>
            </a:extLst>
          </p:cNvPr>
          <p:cNvSpPr/>
          <p:nvPr/>
        </p:nvSpPr>
        <p:spPr bwMode="auto">
          <a:xfrm>
            <a:off x="1390348" y="2170363"/>
            <a:ext cx="75723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91C266-17DA-4C43-AD0D-05513CBB00EB}"/>
              </a:ext>
            </a:extLst>
          </p:cNvPr>
          <p:cNvSpPr/>
          <p:nvPr/>
        </p:nvSpPr>
        <p:spPr>
          <a:xfrm>
            <a:off x="1351576" y="208824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2B404C-FE5B-4ADB-9394-D11E8AD4537C}"/>
              </a:ext>
            </a:extLst>
          </p:cNvPr>
          <p:cNvSpPr/>
          <p:nvPr/>
        </p:nvSpPr>
        <p:spPr bwMode="auto">
          <a:xfrm>
            <a:off x="618142" y="2740119"/>
            <a:ext cx="2240192" cy="59136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925C46-31F0-4633-BEB6-8F3C4B34354E}"/>
              </a:ext>
            </a:extLst>
          </p:cNvPr>
          <p:cNvSpPr/>
          <p:nvPr/>
        </p:nvSpPr>
        <p:spPr>
          <a:xfrm>
            <a:off x="536491" y="264028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08086"/>
              </p:ext>
            </p:extLst>
          </p:nvPr>
        </p:nvGraphicFramePr>
        <p:xfrm>
          <a:off x="8122928" y="211913"/>
          <a:ext cx="1800000" cy="1398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대전 모집요강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9958F4-5E2E-4340-B4A6-8B9AB5173F0E}"/>
              </a:ext>
            </a:extLst>
          </p:cNvPr>
          <p:cNvSpPr/>
          <p:nvPr/>
        </p:nvSpPr>
        <p:spPr bwMode="auto">
          <a:xfrm>
            <a:off x="332003" y="3728707"/>
            <a:ext cx="81222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EC74E7-56DC-447A-8706-7EC946EC8AA6}"/>
              </a:ext>
            </a:extLst>
          </p:cNvPr>
          <p:cNvSpPr/>
          <p:nvPr/>
        </p:nvSpPr>
        <p:spPr>
          <a:xfrm>
            <a:off x="293231" y="364659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CD7862-1586-4209-83DC-D0A426C3FC12}"/>
              </a:ext>
            </a:extLst>
          </p:cNvPr>
          <p:cNvSpPr/>
          <p:nvPr/>
        </p:nvSpPr>
        <p:spPr bwMode="auto">
          <a:xfrm>
            <a:off x="1317925" y="3875659"/>
            <a:ext cx="812228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5E3B30-BEED-46A9-9CA7-1A12B6950F84}"/>
              </a:ext>
            </a:extLst>
          </p:cNvPr>
          <p:cNvSpPr/>
          <p:nvPr/>
        </p:nvSpPr>
        <p:spPr>
          <a:xfrm>
            <a:off x="1279153" y="379354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951503-3DB5-4B91-98D5-5994DB0D817D}"/>
              </a:ext>
            </a:extLst>
          </p:cNvPr>
          <p:cNvSpPr txBox="1"/>
          <p:nvPr/>
        </p:nvSpPr>
        <p:spPr>
          <a:xfrm>
            <a:off x="553225" y="4474088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대전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모집안내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588967BF-29D5-4E22-BBAC-2A67AF24D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14126"/>
              </p:ext>
            </p:extLst>
          </p:nvPr>
        </p:nvGraphicFramePr>
        <p:xfrm>
          <a:off x="328730" y="5024648"/>
          <a:ext cx="28472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2">
                  <a:extLst>
                    <a:ext uri="{9D8B030D-6E8A-4147-A177-3AD203B41FA5}">
                      <a16:colId xmlns:a16="http://schemas.microsoft.com/office/drawing/2014/main" val="1697495965"/>
                    </a:ext>
                  </a:extLst>
                </a:gridCol>
                <a:gridCol w="2069164">
                  <a:extLst>
                    <a:ext uri="{9D8B030D-6E8A-4147-A177-3AD203B41FA5}">
                      <a16:colId xmlns:a16="http://schemas.microsoft.com/office/drawing/2014/main" val="34336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개강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6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접수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15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0" spc="-150" dirty="0">
                          <a:solidFill>
                            <a:schemeClr val="tx1"/>
                          </a:solidFill>
                        </a:rPr>
                        <a:t>월부터 현장 또는 온라인 접수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881218"/>
                  </a:ext>
                </a:extLst>
              </a:tr>
            </a:tbl>
          </a:graphicData>
        </a:graphic>
      </p:graphicFrame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E572CFC-B62C-416D-961C-1ED2D51DA8A5}"/>
              </a:ext>
            </a:extLst>
          </p:cNvPr>
          <p:cNvSpPr/>
          <p:nvPr/>
        </p:nvSpPr>
        <p:spPr bwMode="auto">
          <a:xfrm>
            <a:off x="1046233" y="595297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124492-B718-4326-BA79-FC6F54D32099}"/>
              </a:ext>
            </a:extLst>
          </p:cNvPr>
          <p:cNvSpPr/>
          <p:nvPr/>
        </p:nvSpPr>
        <p:spPr>
          <a:xfrm>
            <a:off x="984904" y="58767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9D9C30-3900-4489-9786-BC447E4B5C78}"/>
              </a:ext>
            </a:extLst>
          </p:cNvPr>
          <p:cNvSpPr/>
          <p:nvPr/>
        </p:nvSpPr>
        <p:spPr bwMode="auto">
          <a:xfrm>
            <a:off x="833730" y="4505956"/>
            <a:ext cx="1022925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3AAB55-4099-4C6A-A75F-7D7E51F142D0}"/>
              </a:ext>
            </a:extLst>
          </p:cNvPr>
          <p:cNvSpPr/>
          <p:nvPr/>
        </p:nvSpPr>
        <p:spPr>
          <a:xfrm>
            <a:off x="794959" y="44238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3750473" y="703462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대전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D593869-88E2-4D00-9BD4-94C45D6C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11858"/>
              </p:ext>
            </p:extLst>
          </p:nvPr>
        </p:nvGraphicFramePr>
        <p:xfrm>
          <a:off x="3433743" y="1188578"/>
          <a:ext cx="2933503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423">
                  <a:extLst>
                    <a:ext uri="{9D8B030D-6E8A-4147-A177-3AD203B41FA5}">
                      <a16:colId xmlns:a16="http://schemas.microsoft.com/office/drawing/2014/main" val="359707977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70439353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3144921938"/>
                    </a:ext>
                  </a:extLst>
                </a:gridCol>
                <a:gridCol w="747360">
                  <a:extLst>
                    <a:ext uri="{9D8B030D-6E8A-4147-A177-3AD203B41FA5}">
                      <a16:colId xmlns:a16="http://schemas.microsoft.com/office/drawing/2014/main" val="523728173"/>
                    </a:ext>
                  </a:extLst>
                </a:gridCol>
              </a:tblGrid>
              <a:tr h="295954">
                <a:tc>
                  <a:txBody>
                    <a:bodyPr/>
                    <a:lstStyle/>
                    <a:p>
                      <a:pPr algn="ctr" latinLnBrk="1"/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온라인 원서접수 후 사전예약금 납부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 입학기준 확인 후 성적표 제출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en-US" altLang="ko-KR" sz="800" spc="-1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</a:rPr>
                        <a:t>단과 강의 선택 및 결제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 </a:t>
                      </a:r>
                      <a:r>
                        <a:rPr lang="ko-KR" altLang="en-US" sz="800" spc="-1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등록 확인</a:t>
                      </a:r>
                      <a:endParaRPr lang="en-US" altLang="ko-KR" sz="800" spc="-1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9162"/>
                  </a:ext>
                </a:extLst>
              </a:tr>
            </a:tbl>
          </a:graphicData>
        </a:graphic>
      </p:graphicFrame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675221FD-B218-4325-BC6B-B9D1E3761144}"/>
              </a:ext>
            </a:extLst>
          </p:cNvPr>
          <p:cNvSpPr/>
          <p:nvPr/>
        </p:nvSpPr>
        <p:spPr bwMode="auto">
          <a:xfrm>
            <a:off x="4020180" y="1363472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화살표: 갈매기형 수장 90">
            <a:extLst>
              <a:ext uri="{FF2B5EF4-FFF2-40B4-BE49-F238E27FC236}">
                <a16:creationId xmlns:a16="http://schemas.microsoft.com/office/drawing/2014/main" id="{9CCAA162-1573-46BC-BF26-FAEF8DBEDDB9}"/>
              </a:ext>
            </a:extLst>
          </p:cNvPr>
          <p:cNvSpPr/>
          <p:nvPr/>
        </p:nvSpPr>
        <p:spPr bwMode="auto">
          <a:xfrm>
            <a:off x="4808983" y="1373909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C1913C-0655-4334-91AC-C342571039DC}"/>
              </a:ext>
            </a:extLst>
          </p:cNvPr>
          <p:cNvSpPr/>
          <p:nvPr/>
        </p:nvSpPr>
        <p:spPr>
          <a:xfrm>
            <a:off x="3414044" y="1855336"/>
            <a:ext cx="3012579" cy="226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>
                <a:latin typeface="+mn-ea"/>
                <a:ea typeface="+mn-ea"/>
              </a:rPr>
              <a:t>1. </a:t>
            </a:r>
            <a:r>
              <a:rPr lang="ko-KR" altLang="en-US" sz="1000" b="1" spc="-100" dirty="0">
                <a:latin typeface="+mn-ea"/>
                <a:ea typeface="+mn-ea"/>
              </a:rPr>
              <a:t>온라인 원서접수 후 사전예약금 납부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2. </a:t>
            </a:r>
            <a:r>
              <a:rPr lang="ko-KR" altLang="en-US" sz="900" b="1" spc="-100" dirty="0">
                <a:latin typeface="+mn-ea"/>
                <a:ea typeface="+mn-ea"/>
              </a:rPr>
              <a:t>입학기준 확인 후 성적표 제출</a:t>
            </a:r>
            <a:endParaRPr lang="en-US" altLang="ko-KR" sz="3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*</a:t>
            </a:r>
            <a:r>
              <a:rPr lang="ko-KR" altLang="en-US" spc="-100" dirty="0">
                <a:latin typeface="+mn-ea"/>
                <a:ea typeface="+mn-ea"/>
              </a:rPr>
              <a:t>성적표 제출 방식 기재</a:t>
            </a: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(</a:t>
            </a:r>
            <a:r>
              <a:rPr lang="ko-KR" altLang="en-US" spc="-100" dirty="0">
                <a:latin typeface="+mn-ea"/>
                <a:ea typeface="+mn-ea"/>
              </a:rPr>
              <a:t>별도 안내 </a:t>
            </a:r>
            <a:r>
              <a:rPr lang="en-US" altLang="ko-KR" spc="-100" dirty="0">
                <a:latin typeface="+mn-ea"/>
                <a:ea typeface="+mn-ea"/>
              </a:rPr>
              <a:t>or </a:t>
            </a:r>
            <a:r>
              <a:rPr lang="ko-KR" altLang="en-US" spc="-100" dirty="0">
                <a:latin typeface="+mn-ea"/>
                <a:ea typeface="+mn-ea"/>
              </a:rPr>
              <a:t>카카오채널</a:t>
            </a:r>
            <a:r>
              <a:rPr lang="en-US" altLang="ko-KR" spc="-100" dirty="0">
                <a:latin typeface="+mn-ea"/>
                <a:ea typeface="+mn-ea"/>
              </a:rPr>
              <a:t>/</a:t>
            </a:r>
            <a:r>
              <a:rPr lang="ko-KR" altLang="en-US" spc="-100" dirty="0">
                <a:latin typeface="+mn-ea"/>
                <a:ea typeface="+mn-ea"/>
              </a:rPr>
              <a:t>현장 제출</a:t>
            </a:r>
            <a:r>
              <a:rPr lang="en-US" altLang="ko-KR" spc="-10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3. </a:t>
            </a:r>
            <a:r>
              <a:rPr lang="ko-KR" altLang="en-US" sz="900" b="1" spc="-100" dirty="0">
                <a:latin typeface="+mn-ea"/>
                <a:ea typeface="+mn-ea"/>
              </a:rPr>
              <a:t>단과 강의 선택 및 결제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00" dirty="0">
                <a:latin typeface="+mn-ea"/>
                <a:ea typeface="+mn-ea"/>
              </a:rPr>
              <a:t>*</a:t>
            </a:r>
            <a:r>
              <a:rPr lang="ko-KR" altLang="en-US" spc="-100" dirty="0">
                <a:latin typeface="+mn-ea"/>
                <a:ea typeface="+mn-ea"/>
              </a:rPr>
              <a:t>단과 강의 </a:t>
            </a:r>
            <a:r>
              <a:rPr lang="en-US" altLang="ko-KR" spc="-100" dirty="0">
                <a:latin typeface="+mn-ea"/>
                <a:ea typeface="+mn-ea"/>
              </a:rPr>
              <a:t>2</a:t>
            </a:r>
            <a:r>
              <a:rPr lang="ko-KR" altLang="en-US" spc="-100" dirty="0">
                <a:latin typeface="+mn-ea"/>
                <a:ea typeface="+mn-ea"/>
              </a:rPr>
              <a:t>월 중순 결제 가능</a:t>
            </a: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pc="-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b="1" spc="-100" dirty="0">
                <a:latin typeface="+mn-ea"/>
                <a:ea typeface="+mn-ea"/>
              </a:rPr>
              <a:t>4. N</a:t>
            </a:r>
            <a:r>
              <a:rPr lang="ko-KR" altLang="en-US" sz="900" b="1" spc="-100" dirty="0">
                <a:latin typeface="+mn-ea"/>
                <a:ea typeface="+mn-ea"/>
              </a:rPr>
              <a:t>수 정규반 최종 등록 확인</a:t>
            </a:r>
            <a:endParaRPr lang="en-US" altLang="ko-KR" sz="900" b="1" spc="-100" dirty="0">
              <a:latin typeface="+mn-ea"/>
              <a:ea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EA74171-0293-4577-A221-1ACBB39E74D0}"/>
              </a:ext>
            </a:extLst>
          </p:cNvPr>
          <p:cNvSpPr/>
          <p:nvPr/>
        </p:nvSpPr>
        <p:spPr bwMode="auto">
          <a:xfrm>
            <a:off x="4032396" y="728484"/>
            <a:ext cx="992611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F24D82-F62C-4C25-BF67-8EC6D5304055}"/>
              </a:ext>
            </a:extLst>
          </p:cNvPr>
          <p:cNvSpPr/>
          <p:nvPr/>
        </p:nvSpPr>
        <p:spPr>
          <a:xfrm>
            <a:off x="3993625" y="64636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AE295D69-AA99-458C-BE8C-49FCC90ED0D0}"/>
              </a:ext>
            </a:extLst>
          </p:cNvPr>
          <p:cNvSpPr/>
          <p:nvPr/>
        </p:nvSpPr>
        <p:spPr bwMode="auto">
          <a:xfrm>
            <a:off x="5489774" y="1365746"/>
            <a:ext cx="216024" cy="313748"/>
          </a:xfrm>
          <a:prstGeom prst="chevron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5">
            <a:extLst>
              <a:ext uri="{FF2B5EF4-FFF2-40B4-BE49-F238E27FC236}">
                <a16:creationId xmlns:a16="http://schemas.microsoft.com/office/drawing/2014/main" id="{B581E4DB-5C87-4254-AE6F-28FADDA62F0B}"/>
              </a:ext>
            </a:extLst>
          </p:cNvPr>
          <p:cNvSpPr/>
          <p:nvPr/>
        </p:nvSpPr>
        <p:spPr bwMode="auto">
          <a:xfrm>
            <a:off x="3554650" y="2163401"/>
            <a:ext cx="1494770" cy="2968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원서접수 바로가기</a:t>
            </a: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9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660D64-B0CE-40C1-AD16-5B7563431011}"/>
              </a:ext>
            </a:extLst>
          </p:cNvPr>
          <p:cNvSpPr/>
          <p:nvPr/>
        </p:nvSpPr>
        <p:spPr>
          <a:xfrm>
            <a:off x="3500305" y="21208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71844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51618C-2806-460A-BAA9-470984196868}"/>
              </a:ext>
            </a:extLst>
          </p:cNvPr>
          <p:cNvSpPr/>
          <p:nvPr/>
        </p:nvSpPr>
        <p:spPr bwMode="auto">
          <a:xfrm>
            <a:off x="213812" y="1264820"/>
            <a:ext cx="7835531" cy="476958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5655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516134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90211"/>
              </p:ext>
            </p:extLst>
          </p:nvPr>
        </p:nvGraphicFramePr>
        <p:xfrm>
          <a:off x="8122928" y="211913"/>
          <a:ext cx="1800000" cy="63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 및 지원혜택 반영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 영역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반명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고정 후 좌우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스와이프되도록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4D567705-09D8-4B0A-9A33-883B781D8FCC}"/>
              </a:ext>
            </a:extLst>
          </p:cNvPr>
          <p:cNvSpPr txBox="1"/>
          <p:nvPr/>
        </p:nvSpPr>
        <p:spPr>
          <a:xfrm>
            <a:off x="567549" y="726913"/>
            <a:ext cx="23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  <a:ea typeface="+mn-ea"/>
              </a:rPr>
              <a:t>러셀</a:t>
            </a:r>
            <a:r>
              <a:rPr lang="en-US" altLang="ko-KR" sz="1200" b="1" spc="-150" dirty="0">
                <a:latin typeface="+mn-ea"/>
                <a:ea typeface="+mn-ea"/>
              </a:rPr>
              <a:t>CORE </a:t>
            </a:r>
            <a:r>
              <a:rPr lang="ko-KR" altLang="en-US" sz="1200" b="1" spc="-150" dirty="0">
                <a:latin typeface="+mn-ea"/>
                <a:ea typeface="+mn-ea"/>
              </a:rPr>
              <a:t>대전</a:t>
            </a:r>
            <a:r>
              <a:rPr lang="en-US" altLang="ko-KR" sz="1200" b="1" spc="-150" dirty="0">
                <a:latin typeface="+mn-ea"/>
                <a:ea typeface="+mn-ea"/>
              </a:rPr>
              <a:t> N</a:t>
            </a:r>
            <a:r>
              <a:rPr lang="ko-KR" altLang="en-US" sz="1200" b="1" spc="-150" dirty="0">
                <a:latin typeface="+mn-ea"/>
                <a:ea typeface="+mn-ea"/>
              </a:rPr>
              <a:t>수 정규반</a:t>
            </a:r>
            <a:endParaRPr lang="en-US" altLang="ko-KR" sz="12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879C48-00AC-491B-B1AE-3D0DC897AE00}"/>
              </a:ext>
            </a:extLst>
          </p:cNvPr>
          <p:cNvSpPr/>
          <p:nvPr/>
        </p:nvSpPr>
        <p:spPr bwMode="auto">
          <a:xfrm>
            <a:off x="848543" y="753922"/>
            <a:ext cx="1005423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796D62-00E8-4547-A402-E480577A1D2D}"/>
              </a:ext>
            </a:extLst>
          </p:cNvPr>
          <p:cNvSpPr/>
          <p:nvPr/>
        </p:nvSpPr>
        <p:spPr>
          <a:xfrm>
            <a:off x="809772" y="6718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143335-632E-453B-A5AD-5146438558A4}"/>
              </a:ext>
            </a:extLst>
          </p:cNvPr>
          <p:cNvSpPr/>
          <p:nvPr/>
        </p:nvSpPr>
        <p:spPr>
          <a:xfrm>
            <a:off x="175041" y="118270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DB89DC-4E1C-4DDC-8389-2C57FAD6B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50723"/>
              </p:ext>
            </p:extLst>
          </p:nvPr>
        </p:nvGraphicFramePr>
        <p:xfrm>
          <a:off x="254705" y="1381906"/>
          <a:ext cx="7722632" cy="3086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636">
                  <a:extLst>
                    <a:ext uri="{9D8B030D-6E8A-4147-A177-3AD203B41FA5}">
                      <a16:colId xmlns:a16="http://schemas.microsoft.com/office/drawing/2014/main" val="2143443417"/>
                    </a:ext>
                  </a:extLst>
                </a:gridCol>
                <a:gridCol w="2818769">
                  <a:extLst>
                    <a:ext uri="{9D8B030D-6E8A-4147-A177-3AD203B41FA5}">
                      <a16:colId xmlns:a16="http://schemas.microsoft.com/office/drawing/2014/main" val="2362209492"/>
                    </a:ext>
                  </a:extLst>
                </a:gridCol>
                <a:gridCol w="2473378">
                  <a:extLst>
                    <a:ext uri="{9D8B030D-6E8A-4147-A177-3AD203B41FA5}">
                      <a16:colId xmlns:a16="http://schemas.microsoft.com/office/drawing/2014/main" val="1782926172"/>
                    </a:ext>
                  </a:extLst>
                </a:gridCol>
                <a:gridCol w="649484">
                  <a:extLst>
                    <a:ext uri="{9D8B030D-6E8A-4147-A177-3AD203B41FA5}">
                      <a16:colId xmlns:a16="http://schemas.microsoft.com/office/drawing/2014/main" val="3628535266"/>
                    </a:ext>
                  </a:extLst>
                </a:gridCol>
                <a:gridCol w="1005365">
                  <a:extLst>
                    <a:ext uri="{9D8B030D-6E8A-4147-A177-3AD203B41FA5}">
                      <a16:colId xmlns:a16="http://schemas.microsoft.com/office/drawing/2014/main" val="1537833703"/>
                    </a:ext>
                  </a:extLst>
                </a:gridCol>
              </a:tblGrid>
              <a:tr h="43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 전형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대학교 전형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의무수강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이용료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45871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HS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baseline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 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약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카이스트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포항공대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고려대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300,000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51085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서의치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2.7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 학기 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과학기술원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서울교대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경인교대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200803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연고대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2.3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3.2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경희대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이화여대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서울시립대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숙명여대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54563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블루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3.0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4.5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 지역 내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년제 대학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지방 국립대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199939"/>
                  </a:ext>
                </a:extLst>
              </a:tr>
              <a:tr h="277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그린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면접 전형 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5%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 선발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0616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888D4A4-445E-44D2-A1A0-A272A572A41A}"/>
              </a:ext>
            </a:extLst>
          </p:cNvPr>
          <p:cNvSpPr txBox="1"/>
          <p:nvPr/>
        </p:nvSpPr>
        <p:spPr>
          <a:xfrm>
            <a:off x="211907" y="4464742"/>
            <a:ext cx="315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입학은 수능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모의고사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내신 전형 혹은 대학교 전형 중 하나의 성적에 해당하면 입학 가능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입학 시 성적표 제출 필수이며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증빙된 성적표의 성적으로 반 배정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의무 강좌는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시간 수업</a:t>
            </a:r>
            <a:r>
              <a:rPr lang="en-US" altLang="ko-KR" dirty="0">
                <a:latin typeface="+mn-ea"/>
                <a:ea typeface="+mn-ea"/>
              </a:rPr>
              <a:t>(1</a:t>
            </a:r>
            <a:r>
              <a:rPr lang="ko-KR" altLang="en-US" dirty="0">
                <a:latin typeface="+mn-ea"/>
                <a:ea typeface="+mn-ea"/>
              </a:rPr>
              <a:t>주 기준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이상에 해당하는 강좌에 한정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b="1" dirty="0">
                <a:latin typeface="+mn-ea"/>
                <a:ea typeface="+mn-ea"/>
              </a:rPr>
              <a:t>의무 강좌 </a:t>
            </a:r>
            <a:r>
              <a:rPr lang="ko-KR" altLang="en-US" b="1" dirty="0" err="1">
                <a:latin typeface="+mn-ea"/>
                <a:ea typeface="+mn-ea"/>
              </a:rPr>
              <a:t>미충족</a:t>
            </a:r>
            <a:r>
              <a:rPr lang="ko-KR" altLang="en-US" b="1" dirty="0">
                <a:latin typeface="+mn-ea"/>
                <a:ea typeface="+mn-ea"/>
              </a:rPr>
              <a:t> 시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 err="1">
                <a:latin typeface="+mn-ea"/>
                <a:ea typeface="+mn-ea"/>
              </a:rPr>
              <a:t>정규반</a:t>
            </a:r>
            <a:r>
              <a:rPr lang="ko-KR" altLang="en-US" b="1" dirty="0">
                <a:latin typeface="+mn-ea"/>
                <a:ea typeface="+mn-ea"/>
              </a:rPr>
              <a:t> 이용 불가</a:t>
            </a:r>
            <a:endParaRPr lang="en-US" altLang="ko-KR" b="1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수능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모의고사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내신 전형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en-US" altLang="ko-KR" dirty="0">
                <a:latin typeface="+mn-ea"/>
                <a:ea typeface="+mn-ea"/>
              </a:rPr>
              <a:t>2023</a:t>
            </a:r>
            <a:r>
              <a:rPr lang="ko-KR" altLang="en-US" dirty="0">
                <a:latin typeface="+mn-ea"/>
                <a:ea typeface="+mn-ea"/>
              </a:rPr>
              <a:t>년 평가원 모의고사 혹은 </a:t>
            </a:r>
            <a:r>
              <a:rPr lang="en-US" altLang="ko-KR" dirty="0">
                <a:latin typeface="+mn-ea"/>
                <a:ea typeface="+mn-ea"/>
              </a:rPr>
              <a:t>2024</a:t>
            </a:r>
            <a:r>
              <a:rPr lang="ko-KR" altLang="en-US" dirty="0">
                <a:latin typeface="+mn-ea"/>
                <a:ea typeface="+mn-ea"/>
              </a:rPr>
              <a:t>학년도 수능 성적 中 </a:t>
            </a:r>
            <a:r>
              <a:rPr lang="ko-KR" altLang="en-US" dirty="0" err="1">
                <a:latin typeface="+mn-ea"/>
                <a:ea typeface="+mn-ea"/>
              </a:rPr>
              <a:t>택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</a:p>
          <a:p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대학교 전형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2022</a:t>
            </a:r>
            <a:r>
              <a:rPr lang="ko-KR" altLang="en-US" dirty="0">
                <a:latin typeface="+mn-ea"/>
                <a:ea typeface="+mn-ea"/>
              </a:rPr>
              <a:t>학년도 이후 합격한 대학에 한정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870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58D5C3F-CADD-4C51-AD65-FA8B1A23BB87}"/>
              </a:ext>
            </a:extLst>
          </p:cNvPr>
          <p:cNvSpPr/>
          <p:nvPr/>
        </p:nvSpPr>
        <p:spPr bwMode="auto">
          <a:xfrm>
            <a:off x="241254" y="1932053"/>
            <a:ext cx="2980118" cy="359629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DB67D3-2E8F-4EEA-AF33-B6BE6E6F877C}"/>
              </a:ext>
            </a:extLst>
          </p:cNvPr>
          <p:cNvSpPr/>
          <p:nvPr/>
        </p:nvSpPr>
        <p:spPr>
          <a:xfrm>
            <a:off x="213815" y="620685"/>
            <a:ext cx="3012579" cy="5053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Fill">
            <a:extLst>
              <a:ext uri="{FF2B5EF4-FFF2-40B4-BE49-F238E27FC236}">
                <a16:creationId xmlns:a16="http://schemas.microsoft.com/office/drawing/2014/main" id="{AAD659C4-6E83-4B78-B373-D4979E946157}"/>
              </a:ext>
            </a:extLst>
          </p:cNvPr>
          <p:cNvSpPr>
            <a:spLocks/>
          </p:cNvSpPr>
          <p:nvPr/>
        </p:nvSpPr>
        <p:spPr bwMode="auto">
          <a:xfrm rot="5400000">
            <a:off x="1589048" y="46719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59BF6-7E9A-416D-AC76-BB268430FA1A}"/>
              </a:ext>
            </a:extLst>
          </p:cNvPr>
          <p:cNvSpPr txBox="1"/>
          <p:nvPr/>
        </p:nvSpPr>
        <p:spPr>
          <a:xfrm>
            <a:off x="135159" y="1311151"/>
            <a:ext cx="3169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atin typeface="+mn-ea"/>
                <a:ea typeface="+mn-ea"/>
              </a:rPr>
              <a:t>전국 최상위권이 러셀</a:t>
            </a:r>
            <a:r>
              <a:rPr lang="en-US" altLang="ko-KR" sz="1100" b="1" spc="-100" dirty="0">
                <a:latin typeface="+mn-ea"/>
                <a:ea typeface="+mn-ea"/>
              </a:rPr>
              <a:t>CORE </a:t>
            </a:r>
            <a:r>
              <a:rPr lang="ko-KR" altLang="en-US" sz="1100" b="1" spc="-100" dirty="0">
                <a:latin typeface="+mn-ea"/>
                <a:ea typeface="+mn-ea"/>
              </a:rPr>
              <a:t>대전을 선택하는 이유</a:t>
            </a:r>
            <a:r>
              <a:rPr lang="en-US" altLang="ko-KR" sz="11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1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1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100" b="1" spc="-100" dirty="0">
                <a:latin typeface="+mn-ea"/>
                <a:ea typeface="+mn-ea"/>
              </a:rPr>
              <a:t>하고 있습니다</a:t>
            </a:r>
            <a:r>
              <a:rPr lang="en-US" altLang="ko-KR" sz="11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252BA7-6CD3-4FEF-8DEF-29F6D1C33411}"/>
              </a:ext>
            </a:extLst>
          </p:cNvPr>
          <p:cNvSpPr/>
          <p:nvPr/>
        </p:nvSpPr>
        <p:spPr>
          <a:xfrm>
            <a:off x="3396739" y="616669"/>
            <a:ext cx="3012579" cy="25963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Fill">
            <a:extLst>
              <a:ext uri="{FF2B5EF4-FFF2-40B4-BE49-F238E27FC236}">
                <a16:creationId xmlns:a16="http://schemas.microsoft.com/office/drawing/2014/main" id="{71487D39-D575-4D62-BC61-911B74ED14BB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22142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0CB7B581-CD09-4C5C-BB4F-8BCD3E53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309606"/>
              </p:ext>
            </p:extLst>
          </p:nvPr>
        </p:nvGraphicFramePr>
        <p:xfrm>
          <a:off x="8122928" y="211913"/>
          <a:ext cx="1800000" cy="208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대전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입결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영역 자동 롤링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후기 다음 페이지 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부분 월계관으로 디자인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명예의전당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https://mcoredj.megastudy.net/core_dj/event/2023/interview/index.asp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89820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96D524-3F72-4C80-9568-FB53C82F62E4}"/>
              </a:ext>
            </a:extLst>
          </p:cNvPr>
          <p:cNvSpPr/>
          <p:nvPr/>
        </p:nvSpPr>
        <p:spPr bwMode="auto">
          <a:xfrm>
            <a:off x="1227175" y="1311151"/>
            <a:ext cx="928795" cy="243546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2662C-1806-48F5-AADF-B30F6D10B2B3}"/>
              </a:ext>
            </a:extLst>
          </p:cNvPr>
          <p:cNvSpPr/>
          <p:nvPr/>
        </p:nvSpPr>
        <p:spPr>
          <a:xfrm>
            <a:off x="1188404" y="122903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40F465-3683-4AFC-BC30-EB74A2EAE6C0}"/>
              </a:ext>
            </a:extLst>
          </p:cNvPr>
          <p:cNvSpPr/>
          <p:nvPr/>
        </p:nvSpPr>
        <p:spPr>
          <a:xfrm>
            <a:off x="3442648" y="711455"/>
            <a:ext cx="2916971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F7886F-33CF-4FB1-A70D-885EE402AF85}"/>
              </a:ext>
            </a:extLst>
          </p:cNvPr>
          <p:cNvSpPr/>
          <p:nvPr/>
        </p:nvSpPr>
        <p:spPr>
          <a:xfrm>
            <a:off x="3395729" y="6616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F36783F-A2D1-4DFF-96C9-4F9AEFA9C79B}"/>
              </a:ext>
            </a:extLst>
          </p:cNvPr>
          <p:cNvSpPr/>
          <p:nvPr/>
        </p:nvSpPr>
        <p:spPr>
          <a:xfrm>
            <a:off x="6359619" y="71145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EDABA8-A9D1-4DBF-9A5A-860DF99041C6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BE0EDC6-984B-4F52-82D7-87A54E6CB2DA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130BF83-3BCB-4AA4-8F01-0E11642DCF5A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9F847-713E-4085-9E3B-11A8475DAFCE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A29B22-28CD-43AA-85A9-8E3F66FE99F8}"/>
              </a:ext>
            </a:extLst>
          </p:cNvPr>
          <p:cNvSpPr txBox="1"/>
          <p:nvPr/>
        </p:nvSpPr>
        <p:spPr>
          <a:xfrm>
            <a:off x="162358" y="1992147"/>
            <a:ext cx="311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>
                <a:latin typeface="+mn-ea"/>
                <a:ea typeface="+mn-ea"/>
              </a:rPr>
              <a:t>러셀</a:t>
            </a:r>
            <a:r>
              <a:rPr lang="en-US" altLang="ko-KR" sz="1200" spc="-100" dirty="0">
                <a:latin typeface="+mn-ea"/>
                <a:ea typeface="+mn-ea"/>
              </a:rPr>
              <a:t>CORE </a:t>
            </a:r>
            <a:r>
              <a:rPr lang="ko-KR" altLang="en-US" sz="1200" spc="-100" dirty="0">
                <a:latin typeface="+mn-ea"/>
                <a:ea typeface="+mn-ea"/>
              </a:rPr>
              <a:t>대전은 결과로 증명합니다</a:t>
            </a:r>
            <a:r>
              <a:rPr lang="en-US" altLang="ko-KR" sz="1200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CORE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2023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학년도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대입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합격 현황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2F1C93-6044-4B42-A149-DE078ECE3513}"/>
              </a:ext>
            </a:extLst>
          </p:cNvPr>
          <p:cNvSpPr/>
          <p:nvPr/>
        </p:nvSpPr>
        <p:spPr bwMode="auto">
          <a:xfrm>
            <a:off x="311270" y="2501027"/>
            <a:ext cx="1288019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서울대학교 의예과 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합격생 배출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5FB24-16FB-485C-9B6A-0E19B0068FF8}"/>
              </a:ext>
            </a:extLst>
          </p:cNvPr>
          <p:cNvSpPr/>
          <p:nvPr/>
        </p:nvSpPr>
        <p:spPr bwMode="auto">
          <a:xfrm>
            <a:off x="1763560" y="2501939"/>
            <a:ext cx="1288019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연세대학교 의예과 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합격생 배출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91EF5B-0B11-4A15-AD16-EFB766F2EF80}"/>
              </a:ext>
            </a:extLst>
          </p:cNvPr>
          <p:cNvSpPr/>
          <p:nvPr/>
        </p:nvSpPr>
        <p:spPr bwMode="auto">
          <a:xfrm>
            <a:off x="361213" y="2995782"/>
            <a:ext cx="1188132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최종합격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en-US" altLang="ko-KR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74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853648-D855-481C-B1D5-1F17782C5390}"/>
              </a:ext>
            </a:extLst>
          </p:cNvPr>
          <p:cNvSpPr/>
          <p:nvPr/>
        </p:nvSpPr>
        <p:spPr bwMode="auto">
          <a:xfrm>
            <a:off x="1812084" y="3054122"/>
            <a:ext cx="1188132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최종합격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SKY </a:t>
            </a:r>
            <a:r>
              <a:rPr lang="en-US" altLang="ko-KR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r>
              <a:rPr lang="ko-KR" altLang="en-US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29EBF8-37E7-42C8-A9D6-9E1B0656C1FF}"/>
              </a:ext>
            </a:extLst>
          </p:cNvPr>
          <p:cNvSpPr/>
          <p:nvPr/>
        </p:nvSpPr>
        <p:spPr bwMode="auto">
          <a:xfrm>
            <a:off x="396712" y="3554682"/>
            <a:ext cx="756432" cy="72125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의예과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6E3790-6788-4752-8133-291720A1ADB9}"/>
              </a:ext>
            </a:extLst>
          </p:cNvPr>
          <p:cNvSpPr/>
          <p:nvPr/>
        </p:nvSpPr>
        <p:spPr bwMode="auto">
          <a:xfrm>
            <a:off x="1358588" y="3553439"/>
            <a:ext cx="751859" cy="72125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F201E0-6DC9-448C-BC0B-CA2317CE8114}"/>
              </a:ext>
            </a:extLst>
          </p:cNvPr>
          <p:cNvSpPr/>
          <p:nvPr/>
        </p:nvSpPr>
        <p:spPr bwMode="auto">
          <a:xfrm>
            <a:off x="2197915" y="3553439"/>
            <a:ext cx="814448" cy="692886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약학과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EB96AA-3DB8-456E-9A92-C1497CCD3437}"/>
              </a:ext>
            </a:extLst>
          </p:cNvPr>
          <p:cNvSpPr/>
          <p:nvPr/>
        </p:nvSpPr>
        <p:spPr bwMode="auto">
          <a:xfrm>
            <a:off x="396712" y="4275932"/>
            <a:ext cx="751859" cy="720791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C75686-20F5-4F89-A430-F03F1A97805E}"/>
              </a:ext>
            </a:extLst>
          </p:cNvPr>
          <p:cNvSpPr/>
          <p:nvPr/>
        </p:nvSpPr>
        <p:spPr bwMode="auto">
          <a:xfrm>
            <a:off x="1357588" y="4245413"/>
            <a:ext cx="751858" cy="75131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A8BF84-5716-4534-8D30-77D88EC830CE}"/>
              </a:ext>
            </a:extLst>
          </p:cNvPr>
          <p:cNvSpPr/>
          <p:nvPr/>
        </p:nvSpPr>
        <p:spPr bwMode="auto">
          <a:xfrm>
            <a:off x="2248501" y="4275819"/>
            <a:ext cx="751858" cy="692886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894FD8-0B80-4F0C-A7D6-5A41D2BB0BE9}"/>
              </a:ext>
            </a:extLst>
          </p:cNvPr>
          <p:cNvSpPr txBox="1"/>
          <p:nvPr/>
        </p:nvSpPr>
        <p:spPr>
          <a:xfrm>
            <a:off x="233486" y="5040434"/>
            <a:ext cx="31178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최종 업데이트 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2023-02-23 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기준ㅣ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2023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학년도 대입에 합격한 러셀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CORE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대전 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재원생의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결과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단과 수강생 제외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복수대학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합격자 포함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pc="-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본 결과는 최종 합격자를 기준으로 집계하였음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5054BE-681F-42BB-9661-E92E3908DF0A}"/>
              </a:ext>
            </a:extLst>
          </p:cNvPr>
          <p:cNvSpPr/>
          <p:nvPr/>
        </p:nvSpPr>
        <p:spPr>
          <a:xfrm>
            <a:off x="233485" y="181520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7878B4-0A7A-4B4E-9A46-2761AF827EBF}"/>
              </a:ext>
            </a:extLst>
          </p:cNvPr>
          <p:cNvSpPr/>
          <p:nvPr/>
        </p:nvSpPr>
        <p:spPr>
          <a:xfrm>
            <a:off x="277641" y="2459294"/>
            <a:ext cx="2834675" cy="25740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0E1F970-AB39-4F28-B122-B34C2292D219}"/>
              </a:ext>
            </a:extLst>
          </p:cNvPr>
          <p:cNvSpPr/>
          <p:nvPr/>
        </p:nvSpPr>
        <p:spPr>
          <a:xfrm>
            <a:off x="257429" y="23776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FAF0E225-C646-495C-875E-6597D969DA48}"/>
              </a:ext>
            </a:extLst>
          </p:cNvPr>
          <p:cNvSpPr/>
          <p:nvPr/>
        </p:nvSpPr>
        <p:spPr>
          <a:xfrm>
            <a:off x="4696097" y="2827769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51B4582-9CFC-4276-83C4-8F52B55EC23E}"/>
              </a:ext>
            </a:extLst>
          </p:cNvPr>
          <p:cNvSpPr>
            <a:spLocks noChangeAspect="1"/>
          </p:cNvSpPr>
          <p:nvPr/>
        </p:nvSpPr>
        <p:spPr>
          <a:xfrm>
            <a:off x="4908861" y="282776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1746646-04F7-4868-AFC0-6D70B3DE027B}"/>
              </a:ext>
            </a:extLst>
          </p:cNvPr>
          <p:cNvSpPr>
            <a:spLocks noChangeAspect="1"/>
          </p:cNvSpPr>
          <p:nvPr/>
        </p:nvSpPr>
        <p:spPr>
          <a:xfrm>
            <a:off x="4992470" y="2827769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AD8620F-D837-4913-A09F-4FE31B5B45F9}"/>
              </a:ext>
            </a:extLst>
          </p:cNvPr>
          <p:cNvSpPr>
            <a:spLocks noChangeAspect="1"/>
          </p:cNvSpPr>
          <p:nvPr/>
        </p:nvSpPr>
        <p:spPr>
          <a:xfrm>
            <a:off x="5077758" y="282916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CC3DCB-796F-463E-A5A8-8BAB58BD165A}"/>
              </a:ext>
            </a:extLst>
          </p:cNvPr>
          <p:cNvSpPr/>
          <p:nvPr/>
        </p:nvSpPr>
        <p:spPr>
          <a:xfrm>
            <a:off x="3265165" y="1391705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“메이저 의대를 배출한 학원인 것에는 마땅한 이유가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있을 것이라고 생각되어 러셀을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035BDB-8D1E-488B-B6C6-D46FB890664C}"/>
              </a:ext>
            </a:extLst>
          </p:cNvPr>
          <p:cNvSpPr/>
          <p:nvPr/>
        </p:nvSpPr>
        <p:spPr>
          <a:xfrm>
            <a:off x="3767899" y="814057"/>
            <a:ext cx="2235684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충남대학교 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박보근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D63CA1-1FA3-48B6-BFCC-A15443AECD88}"/>
              </a:ext>
            </a:extLst>
          </p:cNvPr>
          <p:cNvSpPr/>
          <p:nvPr/>
        </p:nvSpPr>
        <p:spPr>
          <a:xfrm>
            <a:off x="3412604" y="1902904"/>
            <a:ext cx="2972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대치동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자료를 그대로 받아 볼 수 있다는 것이 큰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장점압니다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지방 학생들의 경우 거리상의 이유로 대치동까지 가서 현장 수업에 참여하기 어려운 경우가 많은데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러셀코어 라이브 현장강의를 수강할 경우 대치동까지 가지 않더라도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자료를 그대로 받아 볼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0078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95513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롤링되는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합격생 후기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F6CCA7-6A7C-4157-B075-7918F5DD0C8F}"/>
              </a:ext>
            </a:extLst>
          </p:cNvPr>
          <p:cNvSpPr/>
          <p:nvPr/>
        </p:nvSpPr>
        <p:spPr>
          <a:xfrm>
            <a:off x="213815" y="506148"/>
            <a:ext cx="3012579" cy="604645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4C24F32-0BE8-49C8-B73B-1FAA40619A1E}"/>
              </a:ext>
            </a:extLst>
          </p:cNvPr>
          <p:cNvSpPr/>
          <p:nvPr/>
        </p:nvSpPr>
        <p:spPr>
          <a:xfrm>
            <a:off x="242531" y="588684"/>
            <a:ext cx="2946430" cy="18890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78799E-C535-4A48-97E4-37AD5C9CC528}"/>
              </a:ext>
            </a:extLst>
          </p:cNvPr>
          <p:cNvSpPr/>
          <p:nvPr/>
        </p:nvSpPr>
        <p:spPr>
          <a:xfrm>
            <a:off x="3238660" y="50614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4C5AA91-7D51-45E1-8F8D-EF408A01BCF8}"/>
              </a:ext>
            </a:extLst>
          </p:cNvPr>
          <p:cNvSpPr/>
          <p:nvPr/>
        </p:nvSpPr>
        <p:spPr>
          <a:xfrm>
            <a:off x="176382" y="1161184"/>
            <a:ext cx="3012579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외부유해요소를 차단하고 오직 대입성공을 위한 장점만을 결합한 바자관 시스템 덕분에 효율적으로 공부할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A4A8751-F28D-4F88-845D-7087B3AC0B39}"/>
              </a:ext>
            </a:extLst>
          </p:cNvPr>
          <p:cNvSpPr/>
          <p:nvPr/>
        </p:nvSpPr>
        <p:spPr>
          <a:xfrm>
            <a:off x="335130" y="673709"/>
            <a:ext cx="2761231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미래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이승섭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39F5057-2E31-4FC1-AC10-0946EABD4C00}"/>
              </a:ext>
            </a:extLst>
          </p:cNvPr>
          <p:cNvSpPr/>
          <p:nvPr/>
        </p:nvSpPr>
        <p:spPr>
          <a:xfrm>
            <a:off x="205098" y="1754640"/>
            <a:ext cx="2946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쾌적한 학습 환경 속에서 공부에만 집중할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허리를 펴면 집중하여 공부하는 다른 친구들을 보며 동기부여 받을 수 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집중하기 위해 고개를 숙이면 정확히 책상만 시야에 들어와 공부에만 집중할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31D366-7AD0-40C6-8C39-945A1DE59680}"/>
              </a:ext>
            </a:extLst>
          </p:cNvPr>
          <p:cNvSpPr/>
          <p:nvPr/>
        </p:nvSpPr>
        <p:spPr>
          <a:xfrm>
            <a:off x="242531" y="2560285"/>
            <a:ext cx="2946430" cy="18890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F101125-2FB7-4811-B2F2-E9040424C7F1}"/>
              </a:ext>
            </a:extLst>
          </p:cNvPr>
          <p:cNvSpPr/>
          <p:nvPr/>
        </p:nvSpPr>
        <p:spPr>
          <a:xfrm>
            <a:off x="242531" y="4531886"/>
            <a:ext cx="2946430" cy="18890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D8AE1A4-D6E6-45B8-9E5A-45DCBB09439E}"/>
              </a:ext>
            </a:extLst>
          </p:cNvPr>
          <p:cNvSpPr/>
          <p:nvPr/>
        </p:nvSpPr>
        <p:spPr>
          <a:xfrm>
            <a:off x="171009" y="3175084"/>
            <a:ext cx="3082252" cy="5078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담임선생님께서 각종 입시 상담은 물론 조언과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격러를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많이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해주셔서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힘든 수험생활 동안 지치지 않고 공부할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EAC751-E4CD-4777-A9E7-ED578DB2053C}"/>
              </a:ext>
            </a:extLst>
          </p:cNvPr>
          <p:cNvSpPr/>
          <p:nvPr/>
        </p:nvSpPr>
        <p:spPr>
          <a:xfrm>
            <a:off x="522914" y="2710566"/>
            <a:ext cx="2385661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을지대학교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김우찬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C493E20-CB3E-4C57-BD0F-D480CF79EC00}"/>
              </a:ext>
            </a:extLst>
          </p:cNvPr>
          <p:cNvSpPr/>
          <p:nvPr/>
        </p:nvSpPr>
        <p:spPr>
          <a:xfrm>
            <a:off x="205098" y="3705779"/>
            <a:ext cx="30481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CORE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대전의 장점은 담임선생님의 꼼꼼한 관리와 체계적인 학원 시스템입니다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 앞 상담부스에서 담임선생님과 수시로 상담하며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멘탈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케어를 할 수 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담임선생님의 철저한 관리로 수험생활 내내 규칙적인 학습패턴을 유지할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8F40E60-2FA1-494E-97C3-81F09FFF2D17}"/>
              </a:ext>
            </a:extLst>
          </p:cNvPr>
          <p:cNvSpPr/>
          <p:nvPr/>
        </p:nvSpPr>
        <p:spPr>
          <a:xfrm>
            <a:off x="179504" y="5117920"/>
            <a:ext cx="2997249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매달 실시하는 집체 모의고사를 통해 학습성취도를 꾸준히 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점검할 수 있어서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F50A93-50BF-44F4-AC3B-58E0985FCB5D}"/>
              </a:ext>
            </a:extLst>
          </p:cNvPr>
          <p:cNvSpPr/>
          <p:nvPr/>
        </p:nvSpPr>
        <p:spPr>
          <a:xfrm>
            <a:off x="465207" y="4608241"/>
            <a:ext cx="2527944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충북대학교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김경호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06FA72C-F3CD-49FA-BE2B-44772FE81E79}"/>
              </a:ext>
            </a:extLst>
          </p:cNvPr>
          <p:cNvSpPr/>
          <p:nvPr/>
        </p:nvSpPr>
        <p:spPr>
          <a:xfrm>
            <a:off x="205595" y="5609614"/>
            <a:ext cx="2997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응시하는 다양한 집체 모의고사를 통해 전국 단위의 수험생들 사이에서 내 위치를 파악 할 수 있어서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해당 성적으로 지원 가능한 대학까지 담임선생님께서 상담해 주셔서 동기부여 받고 더 열심히 공부하는 계기가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704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45171" y="1236293"/>
            <a:ext cx="3384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대전에서 최상위권 대입성공이 가능한 이유</a:t>
            </a:r>
            <a:r>
              <a:rPr lang="en-US" altLang="ko-KR" sz="105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050" b="1" spc="-100" dirty="0">
                <a:latin typeface="+mn-ea"/>
                <a:ea typeface="+mn-ea"/>
              </a:rPr>
              <a:t>러셀</a:t>
            </a:r>
            <a:r>
              <a:rPr lang="en-US" altLang="ko-KR" sz="1050" b="1" spc="-100" dirty="0">
                <a:latin typeface="+mn-ea"/>
                <a:ea typeface="+mn-ea"/>
              </a:rPr>
              <a:t>CORE </a:t>
            </a:r>
            <a:r>
              <a:rPr lang="ko-KR" altLang="en-US" sz="1050" b="1" spc="-100" dirty="0">
                <a:latin typeface="+mn-ea"/>
                <a:ea typeface="+mn-ea"/>
              </a:rPr>
              <a:t>대전만의 </a:t>
            </a:r>
            <a:r>
              <a:rPr lang="ko-KR" altLang="en-US" sz="105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050" b="1" spc="-100" dirty="0">
                <a:latin typeface="+mn-ea"/>
                <a:ea typeface="+mn-ea"/>
              </a:rPr>
              <a:t>이었습니다</a:t>
            </a:r>
            <a:r>
              <a:rPr lang="en-US" altLang="ko-KR" sz="105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90336" y="2397767"/>
            <a:ext cx="116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면학분위기로 소문난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44488" y="1700808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1542581" y="2423308"/>
            <a:ext cx="157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err="1">
                <a:latin typeface="+mn-ea"/>
                <a:ea typeface="+mn-ea"/>
              </a:rPr>
              <a:t>메가스터디</a:t>
            </a:r>
            <a:r>
              <a:rPr lang="ko-KR" altLang="en-US" b="1" spc="-100" dirty="0">
                <a:latin typeface="+mn-ea"/>
                <a:ea typeface="+mn-ea"/>
              </a:rPr>
              <a:t> </a:t>
            </a:r>
            <a:r>
              <a:rPr lang="ko-KR" altLang="en-US" b="1" spc="-100" dirty="0" err="1">
                <a:latin typeface="+mn-ea"/>
                <a:ea typeface="+mn-ea"/>
              </a:rPr>
              <a:t>온∙오프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수능 전문 강사진의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1607923" y="173139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273113" y="3690848"/>
            <a:ext cx="108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전문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입시 담임선생님의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213815" y="2949685"/>
            <a:ext cx="56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1125244" y="3760841"/>
            <a:ext cx="122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학습 의욕을 높여주는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1178448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985699" y="3710975"/>
            <a:ext cx="144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>
                <a:latin typeface="+mn-ea"/>
                <a:ea typeface="+mn-ea"/>
              </a:rPr>
              <a:t>최상위권 대학에 합격한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latin typeface="+mn-ea"/>
                <a:ea typeface="+mn-ea"/>
              </a:rPr>
              <a:t>선배들이 학습한</a:t>
            </a:r>
            <a:endParaRPr lang="en-US" altLang="ko-KR" b="1" spc="-100" dirty="0">
              <a:latin typeface="+mn-ea"/>
              <a:ea typeface="+mn-ea"/>
            </a:endParaRPr>
          </a:p>
          <a:p>
            <a:pPr algn="ctr"/>
            <a:r>
              <a:rPr lang="ko-KR" altLang="en-US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2121584" y="2949685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93595"/>
              </p:ext>
            </p:extLst>
          </p:nvPr>
        </p:nvGraphicFramePr>
        <p:xfrm>
          <a:off x="8104412" y="211913"/>
          <a:ext cx="1800000" cy="240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자동 롤링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 가능하도록 작업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내용 다음 페이지 참고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7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1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135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배너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https://mcoredj.megastudy.net/info/schoolBus.asp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45041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2CCF29-1255-4D01-BA55-CBC0E120F111}"/>
              </a:ext>
            </a:extLst>
          </p:cNvPr>
          <p:cNvSpPr/>
          <p:nvPr/>
        </p:nvSpPr>
        <p:spPr>
          <a:xfrm>
            <a:off x="213815" y="620686"/>
            <a:ext cx="3012579" cy="381642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Fill">
            <a:extLst>
              <a:ext uri="{FF2B5EF4-FFF2-40B4-BE49-F238E27FC236}">
                <a16:creationId xmlns:a16="http://schemas.microsoft.com/office/drawing/2014/main" id="{DA91DEAF-DBE9-4A09-ABB9-0AE9386B7EBA}"/>
              </a:ext>
            </a:extLst>
          </p:cNvPr>
          <p:cNvSpPr>
            <a:spLocks/>
          </p:cNvSpPr>
          <p:nvPr/>
        </p:nvSpPr>
        <p:spPr bwMode="auto">
          <a:xfrm rot="5400000">
            <a:off x="1627179" y="343682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ABA596-FB76-499D-B440-23848A88CD87}"/>
              </a:ext>
            </a:extLst>
          </p:cNvPr>
          <p:cNvGrpSpPr/>
          <p:nvPr/>
        </p:nvGrpSpPr>
        <p:grpSpPr>
          <a:xfrm>
            <a:off x="241254" y="683495"/>
            <a:ext cx="2957766" cy="490075"/>
            <a:chOff x="303685" y="4804535"/>
            <a:chExt cx="7560000" cy="4900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96DA5F-1625-4CCD-ACAA-3FC2E11CA389}"/>
                </a:ext>
              </a:extLst>
            </p:cNvPr>
            <p:cNvSpPr/>
            <p:nvPr/>
          </p:nvSpPr>
          <p:spPr bwMode="auto">
            <a:xfrm>
              <a:off x="30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모집요강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9181B4-95ED-4A5F-91EA-0C266FBE7FBF}"/>
                </a:ext>
              </a:extLst>
            </p:cNvPr>
            <p:cNvSpPr/>
            <p:nvPr/>
          </p:nvSpPr>
          <p:spPr bwMode="auto">
            <a:xfrm>
              <a:off x="5343685" y="4804535"/>
              <a:ext cx="2520000" cy="490075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수능에 최적화된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2DAF35-0EAA-4416-A8D5-CB1870F17815}"/>
                </a:ext>
              </a:extLst>
            </p:cNvPr>
            <p:cNvSpPr/>
            <p:nvPr/>
          </p:nvSpPr>
          <p:spPr bwMode="auto">
            <a:xfrm>
              <a:off x="2823685" y="4804535"/>
              <a:ext cx="2520000" cy="490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최상위권 집결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algn="ctr"/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러셀</a:t>
              </a:r>
              <a:r>
                <a:rPr lang="en-US" altLang="ko-KR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 </a:t>
              </a:r>
              <a:r>
                <a:rPr lang="ko-KR" altLang="en-US" sz="10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</a:t>
              </a:r>
              <a:endParaRPr lang="en-US" altLang="ko-KR" sz="10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FBD887C-2B5C-4808-87AD-698D29560442}"/>
              </a:ext>
            </a:extLst>
          </p:cNvPr>
          <p:cNvSpPr/>
          <p:nvPr/>
        </p:nvSpPr>
        <p:spPr bwMode="auto">
          <a:xfrm>
            <a:off x="715917" y="186796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A1557-6B61-4C3C-B3D8-367CD91E722A}"/>
              </a:ext>
            </a:extLst>
          </p:cNvPr>
          <p:cNvSpPr/>
          <p:nvPr/>
        </p:nvSpPr>
        <p:spPr bwMode="auto">
          <a:xfrm>
            <a:off x="2064167" y="18900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46575A-5626-4D25-8A55-6264678D9E04}"/>
              </a:ext>
            </a:extLst>
          </p:cNvPr>
          <p:cNvSpPr/>
          <p:nvPr/>
        </p:nvSpPr>
        <p:spPr bwMode="auto">
          <a:xfrm>
            <a:off x="528201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2BDA6D-251F-46EB-9766-669D3DF5F72D}"/>
              </a:ext>
            </a:extLst>
          </p:cNvPr>
          <p:cNvSpPr/>
          <p:nvPr/>
        </p:nvSpPr>
        <p:spPr bwMode="auto">
          <a:xfrm>
            <a:off x="1439815" y="318897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872BEAB-8545-4F7B-9321-99D5F8E3C68F}"/>
              </a:ext>
            </a:extLst>
          </p:cNvPr>
          <p:cNvSpPr/>
          <p:nvPr/>
        </p:nvSpPr>
        <p:spPr bwMode="auto">
          <a:xfrm>
            <a:off x="2462663" y="3188134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FFA83-1CB0-4E35-A06C-6BFC2566C238}"/>
              </a:ext>
            </a:extLst>
          </p:cNvPr>
          <p:cNvSpPr txBox="1"/>
          <p:nvPr/>
        </p:nvSpPr>
        <p:spPr>
          <a:xfrm>
            <a:off x="3340783" y="1411303"/>
            <a:ext cx="3012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7B5BCE-97AC-4C8C-B324-D53283FA5E55}"/>
              </a:ext>
            </a:extLst>
          </p:cNvPr>
          <p:cNvSpPr/>
          <p:nvPr/>
        </p:nvSpPr>
        <p:spPr>
          <a:xfrm>
            <a:off x="3368157" y="620651"/>
            <a:ext cx="3012579" cy="47525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9B1778-2234-4725-ACCF-060C0A983F80}"/>
              </a:ext>
            </a:extLst>
          </p:cNvPr>
          <p:cNvSpPr/>
          <p:nvPr/>
        </p:nvSpPr>
        <p:spPr>
          <a:xfrm>
            <a:off x="3524475" y="2251773"/>
            <a:ext cx="2720489" cy="24247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21ADD-47DE-4C91-BD27-8F9353356F64}"/>
              </a:ext>
            </a:extLst>
          </p:cNvPr>
          <p:cNvSpPr txBox="1"/>
          <p:nvPr/>
        </p:nvSpPr>
        <p:spPr>
          <a:xfrm>
            <a:off x="3816526" y="2279908"/>
            <a:ext cx="20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00" dirty="0">
                <a:solidFill>
                  <a:srgbClr val="0000FF"/>
                </a:solidFill>
                <a:latin typeface="+mn-ea"/>
                <a:ea typeface="+mn-ea"/>
              </a:rPr>
              <a:t>집단적인 면학분위기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C7496-2240-42B3-8D2E-AFE3F50E5861}"/>
              </a:ext>
            </a:extLst>
          </p:cNvPr>
          <p:cNvSpPr txBox="1"/>
          <p:nvPr/>
        </p:nvSpPr>
        <p:spPr>
          <a:xfrm>
            <a:off x="3486828" y="2656575"/>
            <a:ext cx="2720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  <a:ea typeface="+mn-ea"/>
              </a:rPr>
              <a:t>개인의  </a:t>
            </a:r>
            <a:r>
              <a:rPr lang="ko-KR" altLang="en-US" b="1" spc="-150" dirty="0">
                <a:latin typeface="+mn-ea"/>
                <a:ea typeface="+mn-ea"/>
              </a:rPr>
              <a:t>학습에는 자율성</a:t>
            </a:r>
            <a:r>
              <a:rPr lang="ko-KR" altLang="en-US" spc="-150" dirty="0">
                <a:latin typeface="+mn-ea"/>
                <a:ea typeface="+mn-ea"/>
              </a:rPr>
              <a:t>을 </a:t>
            </a:r>
            <a:r>
              <a:rPr lang="ko-KR" altLang="en-US" b="1" spc="-150" dirty="0">
                <a:latin typeface="+mn-ea"/>
                <a:ea typeface="+mn-ea"/>
              </a:rPr>
              <a:t>단체 행동은 강력하게 통제</a:t>
            </a:r>
            <a:r>
              <a:rPr lang="ko-KR" altLang="en-US" spc="-150" dirty="0">
                <a:latin typeface="+mn-ea"/>
                <a:ea typeface="+mn-ea"/>
              </a:rPr>
              <a:t>함으로써</a:t>
            </a:r>
            <a:r>
              <a:rPr lang="en-US" altLang="ko-KR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pc="-150" dirty="0">
                <a:latin typeface="+mn-ea"/>
                <a:ea typeface="+mn-ea"/>
              </a:rPr>
              <a:t>학습 효과가 극대화되는 </a:t>
            </a:r>
            <a:r>
              <a:rPr lang="ko-KR" altLang="en-US" b="1" spc="-150" dirty="0">
                <a:latin typeface="+mn-ea"/>
                <a:ea typeface="+mn-ea"/>
              </a:rPr>
              <a:t>집단적인 면학분위기를 형성</a:t>
            </a:r>
            <a:r>
              <a:rPr lang="ko-KR" altLang="en-US" spc="-150" dirty="0">
                <a:latin typeface="+mn-ea"/>
                <a:ea typeface="+mn-ea"/>
              </a:rPr>
              <a:t>합니다</a:t>
            </a:r>
            <a:r>
              <a:rPr lang="en-US" altLang="ko-KR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0EA3B290-661E-4160-A7C9-D415A226E6E5}"/>
              </a:ext>
            </a:extLst>
          </p:cNvPr>
          <p:cNvSpPr/>
          <p:nvPr/>
        </p:nvSpPr>
        <p:spPr>
          <a:xfrm>
            <a:off x="4704486" y="4730954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A8F1AF8-6776-49C6-8FA6-1BA46706D5D8}"/>
              </a:ext>
            </a:extLst>
          </p:cNvPr>
          <p:cNvSpPr>
            <a:spLocks noChangeAspect="1"/>
          </p:cNvSpPr>
          <p:nvPr/>
        </p:nvSpPr>
        <p:spPr>
          <a:xfrm>
            <a:off x="4917250" y="473095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838E8A-08F1-4D35-A415-502A3F125104}"/>
              </a:ext>
            </a:extLst>
          </p:cNvPr>
          <p:cNvSpPr>
            <a:spLocks noChangeAspect="1"/>
          </p:cNvSpPr>
          <p:nvPr/>
        </p:nvSpPr>
        <p:spPr>
          <a:xfrm>
            <a:off x="5000859" y="4730954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887D5-C5D6-4AF4-9ABB-B587C4D4D0EA}"/>
              </a:ext>
            </a:extLst>
          </p:cNvPr>
          <p:cNvSpPr/>
          <p:nvPr/>
        </p:nvSpPr>
        <p:spPr>
          <a:xfrm>
            <a:off x="3356996" y="21379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2888F6-025C-4CDF-81F9-29446CBA14E0}"/>
              </a:ext>
            </a:extLst>
          </p:cNvPr>
          <p:cNvSpPr/>
          <p:nvPr/>
        </p:nvSpPr>
        <p:spPr>
          <a:xfrm>
            <a:off x="3471388" y="2214079"/>
            <a:ext cx="2821533" cy="2492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F1B0E8C-E73A-449D-8044-B433C99B6CAE}"/>
              </a:ext>
            </a:extLst>
          </p:cNvPr>
          <p:cNvSpPr>
            <a:spLocks noChangeAspect="1"/>
          </p:cNvSpPr>
          <p:nvPr/>
        </p:nvSpPr>
        <p:spPr>
          <a:xfrm>
            <a:off x="5086147" y="4732352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Fill">
            <a:extLst>
              <a:ext uri="{FF2B5EF4-FFF2-40B4-BE49-F238E27FC236}">
                <a16:creationId xmlns:a16="http://schemas.microsoft.com/office/drawing/2014/main" id="{57925FE1-53F2-41C3-B27E-7CC2CB920730}"/>
              </a:ext>
            </a:extLst>
          </p:cNvPr>
          <p:cNvSpPr>
            <a:spLocks/>
          </p:cNvSpPr>
          <p:nvPr/>
        </p:nvSpPr>
        <p:spPr bwMode="auto">
          <a:xfrm rot="5400000">
            <a:off x="4768538" y="43791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7448C1-E348-47C0-A767-4804BF267B7E}"/>
              </a:ext>
            </a:extLst>
          </p:cNvPr>
          <p:cNvSpPr txBox="1"/>
          <p:nvPr/>
        </p:nvSpPr>
        <p:spPr>
          <a:xfrm>
            <a:off x="3412487" y="10527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7CFFB0-B299-414F-ACF6-B553C204CA04}"/>
              </a:ext>
            </a:extLst>
          </p:cNvPr>
          <p:cNvSpPr/>
          <p:nvPr/>
        </p:nvSpPr>
        <p:spPr bwMode="auto">
          <a:xfrm>
            <a:off x="226758" y="1246736"/>
            <a:ext cx="909496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F2F235-D349-48B0-BC6E-A655FF56EDD7}"/>
              </a:ext>
            </a:extLst>
          </p:cNvPr>
          <p:cNvSpPr/>
          <p:nvPr/>
        </p:nvSpPr>
        <p:spPr>
          <a:xfrm>
            <a:off x="187986" y="116461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4B86F9-BCA7-46B8-BCE8-EB1E3AEE6D08}"/>
              </a:ext>
            </a:extLst>
          </p:cNvPr>
          <p:cNvSpPr/>
          <p:nvPr/>
        </p:nvSpPr>
        <p:spPr bwMode="auto">
          <a:xfrm>
            <a:off x="170643" y="1431268"/>
            <a:ext cx="965611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188931-346C-4BAB-B6B9-0669C7CBDB20}"/>
              </a:ext>
            </a:extLst>
          </p:cNvPr>
          <p:cNvSpPr/>
          <p:nvPr/>
        </p:nvSpPr>
        <p:spPr>
          <a:xfrm>
            <a:off x="131872" y="134915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3D1DDE-1E58-4CA3-93DB-759B150820B8}"/>
              </a:ext>
            </a:extLst>
          </p:cNvPr>
          <p:cNvSpPr/>
          <p:nvPr/>
        </p:nvSpPr>
        <p:spPr bwMode="auto">
          <a:xfrm>
            <a:off x="1369895" y="3904551"/>
            <a:ext cx="693797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2FFC5C-5DD2-478D-9CCE-CB1B8DCB8074}"/>
              </a:ext>
            </a:extLst>
          </p:cNvPr>
          <p:cNvSpPr/>
          <p:nvPr/>
        </p:nvSpPr>
        <p:spPr>
          <a:xfrm>
            <a:off x="1331124" y="38224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87AC69B-42E8-4E33-8C8F-8226ECBC54B2}"/>
              </a:ext>
            </a:extLst>
          </p:cNvPr>
          <p:cNvGrpSpPr/>
          <p:nvPr/>
        </p:nvGrpSpPr>
        <p:grpSpPr>
          <a:xfrm>
            <a:off x="5627473" y="693450"/>
            <a:ext cx="665448" cy="757845"/>
            <a:chOff x="1748338" y="3140968"/>
            <a:chExt cx="936104" cy="108790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6D63A2B-0116-4D40-B033-FEE953171453}"/>
                </a:ext>
              </a:extLst>
            </p:cNvPr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0" name="Picture 2" descr="https://dev.megastudy.net:4433/campus/image/russel/intro/2024/first/ico_bus.png">
              <a:extLst>
                <a:ext uri="{FF2B5EF4-FFF2-40B4-BE49-F238E27FC236}">
                  <a16:creationId xmlns:a16="http://schemas.microsoft.com/office/drawing/2014/main" id="{0EDEB586-3245-4129-989B-57DF70835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6561F05D-3A1D-4147-ACDC-FAA6CD296981}"/>
              </a:ext>
            </a:extLst>
          </p:cNvPr>
          <p:cNvSpPr>
            <a:spLocks noChangeAspect="1"/>
          </p:cNvSpPr>
          <p:nvPr/>
        </p:nvSpPr>
        <p:spPr>
          <a:xfrm>
            <a:off x="5171435" y="4733533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F48BF-3F48-460F-B090-FE093CF5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76" y="3206778"/>
            <a:ext cx="2412796" cy="1247761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68B93F-178A-45CE-9018-43D6514EF32A}"/>
              </a:ext>
            </a:extLst>
          </p:cNvPr>
          <p:cNvSpPr/>
          <p:nvPr/>
        </p:nvSpPr>
        <p:spPr>
          <a:xfrm>
            <a:off x="5017072" y="3206477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571A6-C9B9-4209-A833-46B658B9D1A2}"/>
              </a:ext>
            </a:extLst>
          </p:cNvPr>
          <p:cNvSpPr/>
          <p:nvPr/>
        </p:nvSpPr>
        <p:spPr>
          <a:xfrm>
            <a:off x="3614832" y="31269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D912D4-F886-4E29-A275-6E8126259F82}"/>
              </a:ext>
            </a:extLst>
          </p:cNvPr>
          <p:cNvSpPr/>
          <p:nvPr/>
        </p:nvSpPr>
        <p:spPr bwMode="auto">
          <a:xfrm>
            <a:off x="5537853" y="680586"/>
            <a:ext cx="812613" cy="76232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556AAD-740D-4F07-AFB6-B4A0F04B4ED6}"/>
              </a:ext>
            </a:extLst>
          </p:cNvPr>
          <p:cNvSpPr/>
          <p:nvPr/>
        </p:nvSpPr>
        <p:spPr>
          <a:xfrm>
            <a:off x="5499082" y="59846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776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2F18D7-1B2B-4E82-8359-5C049720EA84}"/>
              </a:ext>
            </a:extLst>
          </p:cNvPr>
          <p:cNvGrpSpPr/>
          <p:nvPr/>
        </p:nvGrpSpPr>
        <p:grpSpPr>
          <a:xfrm>
            <a:off x="1336919" y="3477686"/>
            <a:ext cx="4732518" cy="288032"/>
            <a:chOff x="1272428" y="3501883"/>
            <a:chExt cx="4732518" cy="288032"/>
          </a:xfrm>
        </p:grpSpPr>
        <p:sp>
          <p:nvSpPr>
            <p:cNvPr id="43" name="모서리가 둥근 직사각형 31">
              <a:extLst>
                <a:ext uri="{FF2B5EF4-FFF2-40B4-BE49-F238E27FC236}">
                  <a16:creationId xmlns:a16="http://schemas.microsoft.com/office/drawing/2014/main" id="{76899AF1-870B-434C-A258-8EBBC900D817}"/>
                </a:ext>
              </a:extLst>
            </p:cNvPr>
            <p:cNvSpPr/>
            <p:nvPr/>
          </p:nvSpPr>
          <p:spPr bwMode="auto">
            <a:xfrm>
              <a:off x="3278025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접수 방법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AC26E8-2C5A-41B3-B51A-25112FF27772}"/>
                </a:ext>
              </a:extLst>
            </p:cNvPr>
            <p:cNvSpPr txBox="1"/>
            <p:nvPr/>
          </p:nvSpPr>
          <p:spPr>
            <a:xfrm>
              <a:off x="3997665" y="3501883"/>
              <a:ext cx="2007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2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월부터 현장 또는 온라인 접수</a:t>
              </a:r>
            </a:p>
          </p:txBody>
        </p:sp>
        <p:sp>
          <p:nvSpPr>
            <p:cNvPr id="48" name="모서리가 둥근 직사각형 26">
              <a:extLst>
                <a:ext uri="{FF2B5EF4-FFF2-40B4-BE49-F238E27FC236}">
                  <a16:creationId xmlns:a16="http://schemas.microsoft.com/office/drawing/2014/main" id="{DA87BF23-1AB1-400A-8F78-9B42CFE32BB1}"/>
                </a:ext>
              </a:extLst>
            </p:cNvPr>
            <p:cNvSpPr/>
            <p:nvPr/>
          </p:nvSpPr>
          <p:spPr bwMode="auto">
            <a:xfrm>
              <a:off x="1272428" y="3501883"/>
              <a:ext cx="720080" cy="288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000" b="1" spc="-100" dirty="0">
                  <a:solidFill>
                    <a:schemeClr val="bg1"/>
                  </a:solidFill>
                  <a:latin typeface="+mn-ea"/>
                  <a:ea typeface="+mn-ea"/>
                </a:rPr>
                <a:t>개강일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07E744-52A6-4FCF-88EB-3FC29827F700}"/>
                </a:ext>
              </a:extLst>
            </p:cNvPr>
            <p:cNvSpPr txBox="1"/>
            <p:nvPr/>
          </p:nvSpPr>
          <p:spPr>
            <a:xfrm>
              <a:off x="1979272" y="3501883"/>
              <a:ext cx="1149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150" dirty="0">
                  <a:latin typeface="+mn-ea"/>
                  <a:ea typeface="+mn-ea"/>
                </a:rPr>
                <a:t>3</a:t>
              </a:r>
              <a:r>
                <a:rPr lang="ko-KR" altLang="en-US" sz="1200" spc="-150" dirty="0">
                  <a:latin typeface="+mn-ea"/>
                  <a:ea typeface="+mn-ea"/>
                </a:rPr>
                <a:t>월 </a:t>
              </a:r>
              <a:r>
                <a:rPr lang="en-US" altLang="ko-KR" sz="1200" spc="-150" dirty="0">
                  <a:latin typeface="+mn-ea"/>
                  <a:ea typeface="+mn-ea"/>
                </a:rPr>
                <a:t>1</a:t>
              </a:r>
              <a:r>
                <a:rPr lang="ko-KR" altLang="en-US" sz="1200" spc="-150" dirty="0">
                  <a:latin typeface="+mn-ea"/>
                  <a:ea typeface="+mn-ea"/>
                </a:rPr>
                <a:t>일</a:t>
              </a:r>
              <a:r>
                <a:rPr lang="en-US" altLang="ko-KR" sz="1200" spc="-150" dirty="0">
                  <a:latin typeface="+mn-ea"/>
                  <a:ea typeface="+mn-ea"/>
                </a:rPr>
                <a:t>(</a:t>
              </a:r>
              <a:r>
                <a:rPr lang="ko-KR" altLang="en-US" sz="1200" spc="-150" dirty="0">
                  <a:latin typeface="+mn-ea"/>
                  <a:ea typeface="+mn-ea"/>
                </a:rPr>
                <a:t>금</a:t>
              </a:r>
              <a:r>
                <a:rPr lang="en-US" altLang="ko-KR" sz="1200" spc="-150" dirty="0">
                  <a:latin typeface="+mn-ea"/>
                  <a:ea typeface="+mn-ea"/>
                </a:rPr>
                <a:t>) </a:t>
              </a:r>
              <a:r>
                <a:rPr lang="ko-KR" altLang="en-US" sz="1200" spc="-150" dirty="0">
                  <a:latin typeface="+mn-ea"/>
                  <a:ea typeface="+mn-ea"/>
                </a:rPr>
                <a:t>개강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3A3CF-0559-4C5A-89CA-BD081580217D}"/>
              </a:ext>
            </a:extLst>
          </p:cNvPr>
          <p:cNvSpPr/>
          <p:nvPr/>
        </p:nvSpPr>
        <p:spPr bwMode="auto">
          <a:xfrm>
            <a:off x="1280592" y="3429000"/>
            <a:ext cx="6214788" cy="38540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85447-E3FC-41C8-968A-BB2F26236E18}"/>
              </a:ext>
            </a:extLst>
          </p:cNvPr>
          <p:cNvSpPr/>
          <p:nvPr/>
        </p:nvSpPr>
        <p:spPr>
          <a:xfrm>
            <a:off x="1246889" y="33588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9" name="모서리가 둥근 직사각형 22">
            <a:extLst>
              <a:ext uri="{FF2B5EF4-FFF2-40B4-BE49-F238E27FC236}">
                <a16:creationId xmlns:a16="http://schemas.microsoft.com/office/drawing/2014/main" id="{959F5978-12A7-4472-9C22-4F4A492A53D0}"/>
              </a:ext>
            </a:extLst>
          </p:cNvPr>
          <p:cNvSpPr/>
          <p:nvPr/>
        </p:nvSpPr>
        <p:spPr bwMode="auto">
          <a:xfrm>
            <a:off x="6038326" y="3493334"/>
            <a:ext cx="1114493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원서접수 </a:t>
            </a:r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b="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2497"/>
              </p:ext>
            </p:extLst>
          </p:nvPr>
        </p:nvGraphicFramePr>
        <p:xfrm>
          <a:off x="8131317" y="211913"/>
          <a:ext cx="1800000" cy="216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페이지와 상이한 부분만 작성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: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https://coredj.megastudy.net/russel/campus_common/russel_danka/russel_danka_new.asp?idx=1489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01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학원명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개강일 및 접수방법 반영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92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93385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F5C9BBD-AFAC-49B1-BC14-38F2A1051493}"/>
              </a:ext>
            </a:extLst>
          </p:cNvPr>
          <p:cNvSpPr txBox="1"/>
          <p:nvPr/>
        </p:nvSpPr>
        <p:spPr>
          <a:xfrm>
            <a:off x="149429" y="1444282"/>
            <a:ext cx="792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150" dirty="0" err="1">
                <a:latin typeface="+mn-ea"/>
                <a:ea typeface="+mn-ea"/>
              </a:rPr>
              <a:t>바른공부</a:t>
            </a:r>
            <a:r>
              <a:rPr lang="ko-KR" altLang="en-US" sz="3000" b="1" spc="-150" dirty="0">
                <a:latin typeface="+mn-ea"/>
                <a:ea typeface="+mn-ea"/>
              </a:rPr>
              <a:t> </a:t>
            </a:r>
            <a:r>
              <a:rPr lang="ko-KR" altLang="en-US" sz="3000" b="1" spc="-150" dirty="0" err="1">
                <a:latin typeface="+mn-ea"/>
                <a:ea typeface="+mn-ea"/>
              </a:rPr>
              <a:t>자습전용관</a:t>
            </a:r>
            <a:endParaRPr lang="en-US" altLang="ko-KR" sz="3000" b="1" spc="-150" dirty="0">
              <a:latin typeface="+mn-ea"/>
              <a:ea typeface="+mn-ea"/>
            </a:endParaRPr>
          </a:p>
          <a:p>
            <a:pPr algn="ctr"/>
            <a:r>
              <a:rPr lang="en-US" altLang="ko-KR" sz="4400" b="1" spc="-150" dirty="0">
                <a:latin typeface="+mn-ea"/>
                <a:ea typeface="+mn-ea"/>
              </a:rPr>
              <a:t>N</a:t>
            </a:r>
            <a:r>
              <a:rPr lang="ko-KR" altLang="en-US" sz="4400" b="1" spc="-150" dirty="0">
                <a:latin typeface="+mn-ea"/>
                <a:ea typeface="+mn-ea"/>
              </a:rPr>
              <a:t>수 정규반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A6B75-3FE2-47C4-93F7-022BFB868744}"/>
              </a:ext>
            </a:extLst>
          </p:cNvPr>
          <p:cNvSpPr txBox="1"/>
          <p:nvPr/>
        </p:nvSpPr>
        <p:spPr>
          <a:xfrm>
            <a:off x="149430" y="2808656"/>
            <a:ext cx="784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ea typeface="+mn-ea"/>
              </a:rPr>
              <a:t>최상위권이 집결하는 러셀</a:t>
            </a:r>
            <a:r>
              <a:rPr lang="en-US" altLang="ko-KR" sz="1400" spc="-150" dirty="0">
                <a:latin typeface="+mn-ea"/>
                <a:ea typeface="+mn-ea"/>
              </a:rPr>
              <a:t>CORE </a:t>
            </a:r>
            <a:r>
              <a:rPr lang="ko-KR" altLang="en-US" sz="1400" spc="-150" dirty="0">
                <a:latin typeface="+mn-ea"/>
                <a:ea typeface="+mn-ea"/>
              </a:rPr>
              <a:t>대전에서 경쟁하는 것이</a:t>
            </a:r>
            <a:endParaRPr lang="en-US" altLang="ko-KR" sz="1400" spc="-150" dirty="0">
              <a:latin typeface="+mn-ea"/>
              <a:ea typeface="+mn-ea"/>
            </a:endParaRPr>
          </a:p>
          <a:p>
            <a:pPr algn="ctr"/>
            <a:r>
              <a:rPr lang="ko-KR" altLang="en-US" sz="1400" spc="-150" dirty="0">
                <a:latin typeface="+mn-ea"/>
                <a:ea typeface="+mn-ea"/>
              </a:rPr>
              <a:t>대입성공의 경쟁력입니다</a:t>
            </a:r>
            <a:r>
              <a:rPr lang="en-US" altLang="ko-KR" sz="14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0372-2F5F-4F5C-B861-107DF6839D18}"/>
              </a:ext>
            </a:extLst>
          </p:cNvPr>
          <p:cNvSpPr txBox="1"/>
          <p:nvPr/>
        </p:nvSpPr>
        <p:spPr>
          <a:xfrm>
            <a:off x="149428" y="1009329"/>
            <a:ext cx="791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+mn-ea"/>
                <a:ea typeface="+mn-ea"/>
              </a:rPr>
              <a:t>단과 수업과 </a:t>
            </a:r>
            <a:r>
              <a:rPr lang="ko-KR" altLang="en-US" sz="1400" spc="-150" dirty="0" err="1">
                <a:latin typeface="+mn-ea"/>
                <a:ea typeface="+mn-ea"/>
              </a:rPr>
              <a:t>의무자습을</a:t>
            </a:r>
            <a:r>
              <a:rPr lang="ko-KR" altLang="en-US" sz="1400" spc="-150" dirty="0">
                <a:latin typeface="+mn-ea"/>
                <a:ea typeface="+mn-ea"/>
              </a:rPr>
              <a:t> 한방에</a:t>
            </a:r>
            <a:r>
              <a:rPr lang="en-US" altLang="ko-KR" sz="1400" spc="-15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6E90C90-45E1-4D8C-ADD0-7FBFEE40B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68710"/>
              </p:ext>
            </p:extLst>
          </p:nvPr>
        </p:nvGraphicFramePr>
        <p:xfrm>
          <a:off x="57150" y="4152118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대전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대전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BB0D29-29E0-45FD-8FB2-EE19423FD02D}"/>
              </a:ext>
            </a:extLst>
          </p:cNvPr>
          <p:cNvSpPr/>
          <p:nvPr/>
        </p:nvSpPr>
        <p:spPr bwMode="auto">
          <a:xfrm>
            <a:off x="6626468" y="549275"/>
            <a:ext cx="1352094" cy="24137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  <a:r>
              <a:rPr lang="ko-KR" altLang="en-US" sz="9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 대비 단과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D5F5D-F054-4479-9DFB-BDD06FC450E8}"/>
              </a:ext>
            </a:extLst>
          </p:cNvPr>
          <p:cNvSpPr/>
          <p:nvPr/>
        </p:nvSpPr>
        <p:spPr bwMode="auto">
          <a:xfrm>
            <a:off x="6626468" y="7827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수능까지 체계적인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과목별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정규∙특강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A2C9D-E667-48DD-93AD-1263578C3888}"/>
              </a:ext>
            </a:extLst>
          </p:cNvPr>
          <p:cNvSpPr/>
          <p:nvPr/>
        </p:nvSpPr>
        <p:spPr bwMode="auto">
          <a:xfrm>
            <a:off x="6626468" y="1354240"/>
            <a:ext cx="1351212" cy="57606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수생을 위한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 </a:t>
            </a:r>
            <a:r>
              <a:rPr lang="ko-KR" altLang="en-US" spc="-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오전∙오후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단과</a:t>
            </a:r>
            <a:endParaRPr lang="en-US" altLang="ko-KR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 </a:t>
            </a:r>
            <a:r>
              <a:rPr lang="ko-KR" altLang="en-US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</a:t>
            </a:r>
            <a:r>
              <a:rPr lang="en-US" altLang="ko-KR" sz="1000" b="1" spc="-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b="1" spc="-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9229C6-B25E-4D61-9EF0-4211D2E59553}"/>
              </a:ext>
            </a:extLst>
          </p:cNvPr>
          <p:cNvSpPr/>
          <p:nvPr/>
        </p:nvSpPr>
        <p:spPr>
          <a:xfrm>
            <a:off x="6545922" y="697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F74F8-BE05-4449-8139-B38AFC377934}"/>
              </a:ext>
            </a:extLst>
          </p:cNvPr>
          <p:cNvSpPr/>
          <p:nvPr/>
        </p:nvSpPr>
        <p:spPr>
          <a:xfrm>
            <a:off x="6545922" y="13674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E43BA-2606-4A2E-A62D-99E3834A37AD}"/>
              </a:ext>
            </a:extLst>
          </p:cNvPr>
          <p:cNvSpPr/>
          <p:nvPr/>
        </p:nvSpPr>
        <p:spPr bwMode="auto">
          <a:xfrm>
            <a:off x="1578158" y="1476746"/>
            <a:ext cx="72000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endParaRPr lang="ko-KR" altLang="en-US" sz="20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59BB2-22DF-421E-BA6B-4ADE7CA16A49}"/>
              </a:ext>
            </a:extLst>
          </p:cNvPr>
          <p:cNvSpPr/>
          <p:nvPr/>
        </p:nvSpPr>
        <p:spPr bwMode="auto">
          <a:xfrm>
            <a:off x="3616460" y="2802564"/>
            <a:ext cx="1089763" cy="29657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8950DB-3A67-4AFF-B5AD-A96011361586}"/>
              </a:ext>
            </a:extLst>
          </p:cNvPr>
          <p:cNvSpPr/>
          <p:nvPr/>
        </p:nvSpPr>
        <p:spPr>
          <a:xfrm>
            <a:off x="3577688" y="272044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10AFFA-39C0-4AC4-B15E-C20EF839F7BE}"/>
              </a:ext>
            </a:extLst>
          </p:cNvPr>
          <p:cNvSpPr/>
          <p:nvPr/>
        </p:nvSpPr>
        <p:spPr bwMode="auto">
          <a:xfrm>
            <a:off x="408702" y="4360082"/>
            <a:ext cx="799882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826CE5-147C-4F19-85C0-7BC6BAADED88}"/>
              </a:ext>
            </a:extLst>
          </p:cNvPr>
          <p:cNvSpPr/>
          <p:nvPr/>
        </p:nvSpPr>
        <p:spPr>
          <a:xfrm>
            <a:off x="369929" y="42779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F98C9A-0FA2-4CD0-A599-1818A38E7BAA}"/>
              </a:ext>
            </a:extLst>
          </p:cNvPr>
          <p:cNvSpPr/>
          <p:nvPr/>
        </p:nvSpPr>
        <p:spPr bwMode="auto">
          <a:xfrm>
            <a:off x="4010939" y="4360082"/>
            <a:ext cx="799882" cy="22367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0B06FF-8E48-4864-8FAD-A547CB5A582F}"/>
              </a:ext>
            </a:extLst>
          </p:cNvPr>
          <p:cNvSpPr/>
          <p:nvPr/>
        </p:nvSpPr>
        <p:spPr>
          <a:xfrm>
            <a:off x="3972166" y="427796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4E9FCA-773C-402A-890A-848CAEC9E948}"/>
              </a:ext>
            </a:extLst>
          </p:cNvPr>
          <p:cNvSpPr/>
          <p:nvPr/>
        </p:nvSpPr>
        <p:spPr>
          <a:xfrm>
            <a:off x="6001727" y="339279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330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7F33BB-EFDD-49A1-AE20-CBB3C1335EAC}"/>
              </a:ext>
            </a:extLst>
          </p:cNvPr>
          <p:cNvSpPr/>
          <p:nvPr/>
        </p:nvSpPr>
        <p:spPr>
          <a:xfrm>
            <a:off x="3383838" y="694487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48171B-CCE1-4887-B0F8-C86FDA90C393}"/>
              </a:ext>
            </a:extLst>
          </p:cNvPr>
          <p:cNvSpPr/>
          <p:nvPr/>
        </p:nvSpPr>
        <p:spPr>
          <a:xfrm>
            <a:off x="194373" y="3480968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143658-47D8-497C-A54F-A838970C957B}"/>
              </a:ext>
            </a:extLst>
          </p:cNvPr>
          <p:cNvSpPr/>
          <p:nvPr/>
        </p:nvSpPr>
        <p:spPr>
          <a:xfrm>
            <a:off x="184688" y="694487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EF5BF-F328-4F97-B868-5FC14A7AA108}"/>
              </a:ext>
            </a:extLst>
          </p:cNvPr>
          <p:cNvSpPr/>
          <p:nvPr/>
        </p:nvSpPr>
        <p:spPr>
          <a:xfrm>
            <a:off x="157505" y="589426"/>
            <a:ext cx="3012579" cy="59987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6FBAD-0511-4C9C-9932-B899B2454589}"/>
              </a:ext>
            </a:extLst>
          </p:cNvPr>
          <p:cNvSpPr txBox="1"/>
          <p:nvPr/>
        </p:nvSpPr>
        <p:spPr>
          <a:xfrm>
            <a:off x="126608" y="345478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28p 2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B437B-D69E-4A9D-AEA1-61398F8A5EEB}"/>
              </a:ext>
            </a:extLst>
          </p:cNvPr>
          <p:cNvSpPr txBox="1"/>
          <p:nvPr/>
        </p:nvSpPr>
        <p:spPr>
          <a:xfrm>
            <a:off x="138872" y="967125"/>
            <a:ext cx="303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150" dirty="0">
                <a:latin typeface="+mn-ea"/>
                <a:ea typeface="+mn-ea"/>
              </a:rPr>
              <a:t>한 건물 내에서 강의실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바자관</a:t>
            </a:r>
            <a:r>
              <a:rPr lang="en-US" altLang="ko-KR" sz="900" spc="-150" dirty="0">
                <a:latin typeface="+mn-ea"/>
                <a:ea typeface="+mn-ea"/>
              </a:rPr>
              <a:t>-</a:t>
            </a:r>
            <a:r>
              <a:rPr lang="ko-KR" altLang="en-US" sz="900" spc="-150" dirty="0">
                <a:latin typeface="+mn-ea"/>
                <a:ea typeface="+mn-ea"/>
              </a:rPr>
              <a:t>자체 식당을 한 번에 해결하여</a:t>
            </a:r>
            <a:endParaRPr lang="en-US" altLang="ko-KR" sz="900" spc="-150" dirty="0">
              <a:latin typeface="+mn-ea"/>
              <a:ea typeface="+mn-ea"/>
            </a:endParaRP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이동에 낭비되는 시간없이 </a:t>
            </a:r>
            <a:r>
              <a:rPr lang="ko-KR" altLang="en-US" sz="900" b="1" spc="-150" dirty="0">
                <a:latin typeface="+mn-ea"/>
                <a:ea typeface="+mn-ea"/>
              </a:rPr>
              <a:t>학습 동선을 최소화</a:t>
            </a:r>
            <a:r>
              <a:rPr lang="ko-KR" altLang="en-US" sz="900" spc="-150" dirty="0">
                <a:latin typeface="+mn-ea"/>
                <a:ea typeface="+mn-ea"/>
              </a:rPr>
              <a:t>하였습니다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7617CF-0EC2-444A-964C-30F82B8F8834}"/>
              </a:ext>
            </a:extLst>
          </p:cNvPr>
          <p:cNvSpPr txBox="1"/>
          <p:nvPr/>
        </p:nvSpPr>
        <p:spPr>
          <a:xfrm>
            <a:off x="77563" y="721184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학습 동선 최소화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A240D3-0D25-454D-8EF7-051D4A178D7D}"/>
              </a:ext>
            </a:extLst>
          </p:cNvPr>
          <p:cNvSpPr txBox="1"/>
          <p:nvPr/>
        </p:nvSpPr>
        <p:spPr>
          <a:xfrm>
            <a:off x="70657" y="3758336"/>
            <a:ext cx="31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수능 시험에 </a:t>
            </a:r>
            <a:r>
              <a:rPr lang="ko-KR" altLang="en-US" sz="900" b="1" spc="-150" dirty="0" err="1">
                <a:latin typeface="+mn-ea"/>
                <a:ea typeface="+mn-ea"/>
              </a:rPr>
              <a:t>기준한</a:t>
            </a:r>
            <a:r>
              <a:rPr lang="ko-KR" altLang="en-US" sz="900" b="1" spc="-150" dirty="0">
                <a:latin typeface="+mn-ea"/>
                <a:ea typeface="+mn-ea"/>
              </a:rPr>
              <a:t> 표준 시간표</a:t>
            </a:r>
            <a:r>
              <a:rPr lang="ko-KR" altLang="en-US" sz="900" spc="-150" dirty="0">
                <a:latin typeface="+mn-ea"/>
                <a:ea typeface="+mn-ea"/>
              </a:rPr>
              <a:t>로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 err="1">
                <a:latin typeface="+mn-ea"/>
                <a:ea typeface="+mn-ea"/>
              </a:rPr>
              <a:t>학습</a:t>
            </a:r>
            <a:r>
              <a:rPr lang="ko-KR" altLang="en-US" sz="9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∙생활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리듬이 수능에 최적화되도록 하고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개인의 학습 상황에 맞게 스케줄을 운영하여</a:t>
            </a:r>
            <a:b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자습시간을 확보</a:t>
            </a:r>
            <a:r>
              <a:rPr lang="ko-KR" altLang="en-US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9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spc="-150" dirty="0">
              <a:latin typeface="+mn-ea"/>
              <a:ea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32BC68-7AB3-4E1F-A92E-88EB309CA7DB}"/>
              </a:ext>
            </a:extLst>
          </p:cNvPr>
          <p:cNvSpPr txBox="1"/>
          <p:nvPr/>
        </p:nvSpPr>
        <p:spPr>
          <a:xfrm>
            <a:off x="70659" y="3496726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충분한 자습시간 확보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036098-789C-4331-A628-608AC5687BF6}"/>
              </a:ext>
            </a:extLst>
          </p:cNvPr>
          <p:cNvSpPr txBox="1"/>
          <p:nvPr/>
        </p:nvSpPr>
        <p:spPr>
          <a:xfrm>
            <a:off x="3239550" y="765197"/>
            <a:ext cx="3162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개방형 구조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E959A70-A462-414A-8AFE-19194FCAD7D0}"/>
              </a:ext>
            </a:extLst>
          </p:cNvPr>
          <p:cNvSpPr txBox="1"/>
          <p:nvPr/>
        </p:nvSpPr>
        <p:spPr>
          <a:xfrm>
            <a:off x="3271903" y="1109975"/>
            <a:ext cx="3162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개방형 구조</a:t>
            </a:r>
            <a:r>
              <a:rPr lang="ko-KR" altLang="en-US" sz="900" spc="-150" dirty="0">
                <a:latin typeface="+mn-ea"/>
                <a:ea typeface="+mn-ea"/>
              </a:rPr>
              <a:t>로 되어 있어 지속적으로 긴장감을 유지하고</a:t>
            </a:r>
            <a:br>
              <a:rPr lang="en-US" altLang="ko-KR" sz="900" spc="-150" dirty="0">
                <a:latin typeface="+mn-ea"/>
                <a:ea typeface="+mn-ea"/>
              </a:rPr>
            </a:br>
            <a:r>
              <a:rPr lang="ko-KR" altLang="en-US" sz="900" spc="-150" dirty="0">
                <a:latin typeface="+mn-ea"/>
                <a:ea typeface="+mn-ea"/>
              </a:rPr>
              <a:t>학습 동기를 부여합니다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학습에 최적화된 시설과 환경</a:t>
            </a:r>
            <a:r>
              <a:rPr lang="ko-KR" altLang="en-US" sz="900" spc="-150" dirty="0">
                <a:latin typeface="+mn-ea"/>
                <a:ea typeface="+mn-ea"/>
              </a:rPr>
              <a:t>에서 온전히 학습에만 집중할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1266F7-CBB2-42DE-9E67-D36A15B5F2A6}"/>
              </a:ext>
            </a:extLst>
          </p:cNvPr>
          <p:cNvSpPr txBox="1"/>
          <p:nvPr/>
        </p:nvSpPr>
        <p:spPr>
          <a:xfrm>
            <a:off x="187291" y="696466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1CCC83-D1DC-40A5-8C02-BAE80A49F194}"/>
              </a:ext>
            </a:extLst>
          </p:cNvPr>
          <p:cNvSpPr txBox="1"/>
          <p:nvPr/>
        </p:nvSpPr>
        <p:spPr>
          <a:xfrm>
            <a:off x="184688" y="348064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8633-9F99-462E-A9B9-349798967B8F}"/>
              </a:ext>
            </a:extLst>
          </p:cNvPr>
          <p:cNvSpPr txBox="1"/>
          <p:nvPr/>
        </p:nvSpPr>
        <p:spPr>
          <a:xfrm>
            <a:off x="3349249" y="66587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E68D82-4B85-44EF-8E89-F7E5DFCD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31714"/>
              </p:ext>
            </p:extLst>
          </p:nvPr>
        </p:nvGraphicFramePr>
        <p:xfrm>
          <a:off x="8104412" y="211913"/>
          <a:ext cx="1800000" cy="169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바자관 영역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시간표 레이어 팝업으로 노출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2024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 페이지 내 동일 영역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35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450170"/>
                  </a:ext>
                </a:extLst>
              </a:tr>
            </a:tbl>
          </a:graphicData>
        </a:graphic>
      </p:graphicFrame>
      <p:pic>
        <p:nvPicPr>
          <p:cNvPr id="112" name="그림 111">
            <a:extLst>
              <a:ext uri="{FF2B5EF4-FFF2-40B4-BE49-F238E27FC236}">
                <a16:creationId xmlns:a16="http://schemas.microsoft.com/office/drawing/2014/main" id="{54E2A061-D73F-4EB7-8FF1-8C936D78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3" y="4583962"/>
            <a:ext cx="2756365" cy="144946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1C4ABA-8FBE-4268-A779-74978BE2A902}"/>
              </a:ext>
            </a:extLst>
          </p:cNvPr>
          <p:cNvSpPr/>
          <p:nvPr/>
        </p:nvSpPr>
        <p:spPr>
          <a:xfrm>
            <a:off x="171679" y="45092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DD69FA-6067-4139-BB48-00AC9BBA95FB}"/>
              </a:ext>
            </a:extLst>
          </p:cNvPr>
          <p:cNvSpPr/>
          <p:nvPr/>
        </p:nvSpPr>
        <p:spPr>
          <a:xfrm>
            <a:off x="1954518" y="4583962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시간표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C05D2-410C-43FB-8343-796D46F7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1" y="1510814"/>
            <a:ext cx="2735282" cy="1442960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C498AFF-2179-4AC3-9CE6-07FCB16A9087}"/>
              </a:ext>
            </a:extLst>
          </p:cNvPr>
          <p:cNvSpPr/>
          <p:nvPr/>
        </p:nvSpPr>
        <p:spPr>
          <a:xfrm>
            <a:off x="235762" y="142247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BF18A-EE82-45A4-B57B-CAEF8A0724FB}"/>
              </a:ext>
            </a:extLst>
          </p:cNvPr>
          <p:cNvSpPr/>
          <p:nvPr/>
        </p:nvSpPr>
        <p:spPr>
          <a:xfrm>
            <a:off x="2009795" y="151179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84651D-755D-46EF-9497-111AD871CE37}"/>
              </a:ext>
            </a:extLst>
          </p:cNvPr>
          <p:cNvSpPr/>
          <p:nvPr/>
        </p:nvSpPr>
        <p:spPr bwMode="auto">
          <a:xfrm>
            <a:off x="1653937" y="964579"/>
            <a:ext cx="460090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3AB6D4-9EA6-435F-AAE8-75FCC32C889E}"/>
              </a:ext>
            </a:extLst>
          </p:cNvPr>
          <p:cNvSpPr/>
          <p:nvPr/>
        </p:nvSpPr>
        <p:spPr>
          <a:xfrm>
            <a:off x="1615165" y="88246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39A13-1B2D-4910-893A-98CC4BDA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571" y="1822173"/>
            <a:ext cx="2612503" cy="138530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F620F4-7069-4DFC-ACC1-F228F968DEB8}"/>
              </a:ext>
            </a:extLst>
          </p:cNvPr>
          <p:cNvSpPr/>
          <p:nvPr/>
        </p:nvSpPr>
        <p:spPr>
          <a:xfrm>
            <a:off x="3497908" y="176329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31C6D7-DC8B-4988-8956-DABC39E0FD53}"/>
              </a:ext>
            </a:extLst>
          </p:cNvPr>
          <p:cNvSpPr/>
          <p:nvPr/>
        </p:nvSpPr>
        <p:spPr>
          <a:xfrm>
            <a:off x="3383838" y="3492676"/>
            <a:ext cx="2975711" cy="26632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CA2CF-305B-47BF-8A43-93E6B38DB633}"/>
              </a:ext>
            </a:extLst>
          </p:cNvPr>
          <p:cNvSpPr txBox="1"/>
          <p:nvPr/>
        </p:nvSpPr>
        <p:spPr>
          <a:xfrm>
            <a:off x="3396510" y="350651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#4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825DC-7B61-4147-A1ED-799A73C9F915}"/>
              </a:ext>
            </a:extLst>
          </p:cNvPr>
          <p:cNvSpPr txBox="1"/>
          <p:nvPr/>
        </p:nvSpPr>
        <p:spPr>
          <a:xfrm>
            <a:off x="3661323" y="3928330"/>
            <a:ext cx="235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자체 식당 운영</a:t>
            </a:r>
            <a:r>
              <a:rPr lang="ko-KR" altLang="en-US" sz="900" spc="-150" dirty="0">
                <a:latin typeface="+mn-ea"/>
                <a:ea typeface="+mn-ea"/>
              </a:rPr>
              <a:t>으로</a:t>
            </a:r>
            <a:endParaRPr lang="en-US" altLang="ko-KR" sz="900" b="1" spc="-15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균형 잡힌 수험생 식단 유지</a:t>
            </a:r>
            <a:r>
              <a:rPr lang="ko-KR" altLang="en-US" sz="900" spc="-150" dirty="0">
                <a:latin typeface="+mn-ea"/>
                <a:ea typeface="+mn-ea"/>
              </a:rPr>
              <a:t>가 가능합니다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900" spc="-150" dirty="0">
                <a:latin typeface="+mn-ea"/>
                <a:ea typeface="+mn-ea"/>
              </a:rPr>
              <a:t>외부와의 접촉을 최소화하고</a:t>
            </a:r>
            <a:r>
              <a:rPr lang="en-US" altLang="ko-KR" sz="900" spc="-15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900" b="1" spc="-150" dirty="0">
                <a:latin typeface="+mn-ea"/>
                <a:ea typeface="+mn-ea"/>
              </a:rPr>
              <a:t>이동시간을 줄여 학습에 몰입</a:t>
            </a:r>
            <a:r>
              <a:rPr lang="ko-KR" altLang="en-US" sz="900" spc="-150" dirty="0">
                <a:latin typeface="+mn-ea"/>
                <a:ea typeface="+mn-ea"/>
              </a:rPr>
              <a:t>할 수 있습니다</a:t>
            </a:r>
            <a:r>
              <a:rPr lang="en-US" altLang="ko-KR" sz="900" spc="-15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171657-187C-401D-A9E5-5ECA00864C45}"/>
              </a:ext>
            </a:extLst>
          </p:cNvPr>
          <p:cNvSpPr txBox="1"/>
          <p:nvPr/>
        </p:nvSpPr>
        <p:spPr>
          <a:xfrm>
            <a:off x="3828591" y="3649370"/>
            <a:ext cx="1984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-150" dirty="0">
                <a:latin typeface="+mn-ea"/>
                <a:ea typeface="+mn-ea"/>
              </a:rPr>
              <a:t>자체 식당 운영</a:t>
            </a:r>
            <a:endParaRPr lang="en-US" altLang="ko-KR" sz="1050" b="1" spc="-150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D8D787-A428-4821-83D0-D17257AC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730" y="4689071"/>
            <a:ext cx="2350530" cy="123924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FF51C1-001D-40BD-98BC-72537156EC03}"/>
              </a:ext>
            </a:extLst>
          </p:cNvPr>
          <p:cNvSpPr/>
          <p:nvPr/>
        </p:nvSpPr>
        <p:spPr>
          <a:xfrm>
            <a:off x="5110074" y="182217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27CE06-BC90-4809-84BC-5AA65152AB7E}"/>
              </a:ext>
            </a:extLst>
          </p:cNvPr>
          <p:cNvSpPr/>
          <p:nvPr/>
        </p:nvSpPr>
        <p:spPr>
          <a:xfrm>
            <a:off x="3602437" y="462863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E91F5C-542B-4C3F-AFEB-78F76D988ACD}"/>
              </a:ext>
            </a:extLst>
          </p:cNvPr>
          <p:cNvSpPr/>
          <p:nvPr/>
        </p:nvSpPr>
        <p:spPr>
          <a:xfrm>
            <a:off x="4953000" y="469168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238411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76706"/>
              </p:ext>
            </p:extLst>
          </p:nvPr>
        </p:nvGraphicFramePr>
        <p:xfrm>
          <a:off x="8104412" y="211913"/>
          <a:ext cx="1800000" cy="189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강사진 노출 순서</a:t>
                      </a:r>
                      <a:endParaRPr lang="en-US" altLang="ko-KR" sz="9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대전학원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강사진과 동일하게 반영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https://mcoredj.megastudy.net/intro/2023/winter/index.asp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https://mcoredj.megastudy.net/common/russel_danka/russel_danka.asp?idx=1489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8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4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4447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FE5AD6F0-EFEC-44B1-A01A-1F98347A2D27}"/>
              </a:ext>
            </a:extLst>
          </p:cNvPr>
          <p:cNvSpPr txBox="1"/>
          <p:nvPr/>
        </p:nvSpPr>
        <p:spPr>
          <a:xfrm>
            <a:off x="152913" y="1037353"/>
            <a:ext cx="3126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latin typeface="+mn-ea"/>
                <a:ea typeface="+mn-ea"/>
              </a:rPr>
              <a:t>온∙오프</a:t>
            </a:r>
            <a:r>
              <a:rPr lang="ko-KR" altLang="en-US" sz="1200" b="1" spc="-100" dirty="0">
                <a:latin typeface="+mn-ea"/>
                <a:ea typeface="+mn-ea"/>
              </a:rPr>
              <a:t> 수능 전문 강사진의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나에게 꼭 필요한 과목별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atin typeface="+mn-ea"/>
                <a:ea typeface="+mn-ea"/>
              </a:rPr>
              <a:t>수준별</a:t>
            </a:r>
            <a:r>
              <a:rPr lang="en-US" altLang="ko-KR" sz="1000" b="1" spc="-100" dirty="0">
                <a:latin typeface="+mn-ea"/>
                <a:ea typeface="+mn-ea"/>
              </a:rPr>
              <a:t>/</a:t>
            </a:r>
            <a:r>
              <a:rPr lang="ko-KR" altLang="en-US" sz="1000" b="1" spc="-100" dirty="0" err="1">
                <a:latin typeface="+mn-ea"/>
                <a:ea typeface="+mn-ea"/>
              </a:rPr>
              <a:t>진도별</a:t>
            </a:r>
            <a:r>
              <a:rPr lang="ko-KR" altLang="en-US" sz="1000" b="1" spc="-100" dirty="0">
                <a:latin typeface="+mn-ea"/>
                <a:ea typeface="+mn-ea"/>
              </a:rPr>
              <a:t> 수업 선택</a:t>
            </a:r>
            <a:r>
              <a:rPr lang="ko-KR" altLang="en-US" sz="1000" spc="-100" dirty="0">
                <a:latin typeface="+mn-ea"/>
                <a:ea typeface="+mn-ea"/>
              </a:rPr>
              <a:t>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충분한 자습시간과 함께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F18ED9-57FB-47B6-9F9A-72E1CE03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r="63046"/>
          <a:stretch/>
        </p:blipFill>
        <p:spPr>
          <a:xfrm>
            <a:off x="250117" y="2150012"/>
            <a:ext cx="2926771" cy="209863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FC93C8-76EB-4A55-89F3-24E826CAFC23}"/>
              </a:ext>
            </a:extLst>
          </p:cNvPr>
          <p:cNvSpPr/>
          <p:nvPr/>
        </p:nvSpPr>
        <p:spPr>
          <a:xfrm>
            <a:off x="848544" y="4221757"/>
            <a:ext cx="23778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 홈페이지에서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출강 선생님을 확인할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F2824D1-66E2-4317-AFD0-0F73EBD1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03687"/>
              </p:ext>
            </p:extLst>
          </p:nvPr>
        </p:nvGraphicFramePr>
        <p:xfrm>
          <a:off x="3372728" y="2686040"/>
          <a:ext cx="28524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23528016"/>
                    </a:ext>
                  </a:extLst>
                </a:gridCol>
              </a:tblGrid>
              <a:tr h="9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오직 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수생을 위한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단과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AM 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오전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오후 체계적인 과목 편성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관리력이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우수한 선생님의 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수생 전용 집중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수업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나에게 필요한 과목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진도를 선택 수강하여 취약점 집중 보완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117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5C2078-5EF4-48FB-8720-F289C130C4A9}"/>
              </a:ext>
            </a:extLst>
          </p:cNvPr>
          <p:cNvSpPr/>
          <p:nvPr/>
        </p:nvSpPr>
        <p:spPr>
          <a:xfrm>
            <a:off x="21381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ill">
            <a:extLst>
              <a:ext uri="{FF2B5EF4-FFF2-40B4-BE49-F238E27FC236}">
                <a16:creationId xmlns:a16="http://schemas.microsoft.com/office/drawing/2014/main" id="{A5D3F91E-B953-4ECE-96C7-8A23FCE107AA}"/>
              </a:ext>
            </a:extLst>
          </p:cNvPr>
          <p:cNvSpPr>
            <a:spLocks/>
          </p:cNvSpPr>
          <p:nvPr/>
        </p:nvSpPr>
        <p:spPr bwMode="auto">
          <a:xfrm rot="5400000">
            <a:off x="1634982" y="393856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7068E-9BF9-41A3-AD4A-D63D6F4E146D}"/>
              </a:ext>
            </a:extLst>
          </p:cNvPr>
          <p:cNvSpPr txBox="1"/>
          <p:nvPr/>
        </p:nvSpPr>
        <p:spPr>
          <a:xfrm>
            <a:off x="251790" y="66895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F4C4BB-7033-4AC8-B05D-72A7B4A20134}"/>
              </a:ext>
            </a:extLst>
          </p:cNvPr>
          <p:cNvSpPr/>
          <p:nvPr/>
        </p:nvSpPr>
        <p:spPr>
          <a:xfrm>
            <a:off x="250117" y="21500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CE8972-8277-4A60-8175-25602A95D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11329"/>
              </p:ext>
            </p:extLst>
          </p:nvPr>
        </p:nvGraphicFramePr>
        <p:xfrm>
          <a:off x="3372728" y="1035058"/>
          <a:ext cx="285241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411">
                  <a:extLst>
                    <a:ext uri="{9D8B030D-6E8A-4147-A177-3AD203B41FA5}">
                      <a16:colId xmlns:a16="http://schemas.microsoft.com/office/drawing/2014/main" val="3490375191"/>
                    </a:ext>
                  </a:extLst>
                </a:gridCol>
              </a:tblGrid>
              <a:tr h="958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기초부터 실전까지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빈틈없는 커리큘럼으로 수능 실력 향상</a:t>
                      </a:r>
                      <a:endParaRPr kumimoji="0" lang="en-US" altLang="ko-KR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정규∙특강</a:t>
                      </a:r>
                      <a:r>
                        <a:rPr kumimoji="0" lang="ko-KR" altLang="en-US" sz="14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단과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메가스터디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오프 수능 전문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강사진의 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몰입감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높은 현장강의와 대치동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LIVE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강의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평일 저녁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과목별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수준별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진도별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맞춤 강좌 개설 및 내게 필요한 수업 전략적으로 선택</a:t>
                      </a:r>
                      <a:endParaRPr kumimoji="0" lang="en-US" altLang="ko-KR" sz="7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수업 전후 선생님의 학습관리 진행으로 </a:t>
                      </a:r>
                      <a:r>
                        <a:rPr kumimoji="0" lang="en-US" altLang="ko-KR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0" lang="ko-KR" altLang="en-US" sz="7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맞춤 완전학습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 </a:t>
                      </a:r>
                      <a:r>
                        <a:rPr kumimoji="0" lang="en-US" altLang="ko-KR" sz="8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ko-KR" altLang="en-US" sz="8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2102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C67F9-8B96-4358-8D1D-34BAD3975DE1}"/>
              </a:ext>
            </a:extLst>
          </p:cNvPr>
          <p:cNvSpPr/>
          <p:nvPr/>
        </p:nvSpPr>
        <p:spPr>
          <a:xfrm>
            <a:off x="3292645" y="620686"/>
            <a:ext cx="3012579" cy="43204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Fill">
            <a:extLst>
              <a:ext uri="{FF2B5EF4-FFF2-40B4-BE49-F238E27FC236}">
                <a16:creationId xmlns:a16="http://schemas.microsoft.com/office/drawing/2014/main" id="{51D6C31D-F5B8-453D-8F97-52E11F9DD083}"/>
              </a:ext>
            </a:extLst>
          </p:cNvPr>
          <p:cNvSpPr>
            <a:spLocks/>
          </p:cNvSpPr>
          <p:nvPr/>
        </p:nvSpPr>
        <p:spPr bwMode="auto">
          <a:xfrm rot="5400000">
            <a:off x="4864104" y="393324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DE2ED-64B2-4082-8425-67A0E3EAF037}"/>
              </a:ext>
            </a:extLst>
          </p:cNvPr>
          <p:cNvSpPr/>
          <p:nvPr/>
        </p:nvSpPr>
        <p:spPr>
          <a:xfrm>
            <a:off x="3312719" y="232925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/>
              <a:t>2</a:t>
            </a:r>
            <a:endParaRPr lang="ko-KR" altLang="en-US" sz="10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237DB5-3330-42BF-9AE8-1CCC890A4D0F}"/>
              </a:ext>
            </a:extLst>
          </p:cNvPr>
          <p:cNvSpPr/>
          <p:nvPr/>
        </p:nvSpPr>
        <p:spPr>
          <a:xfrm>
            <a:off x="3314285" y="389897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94CB0F-26EC-4173-992D-074397158F74}"/>
              </a:ext>
            </a:extLst>
          </p:cNvPr>
          <p:cNvSpPr/>
          <p:nvPr/>
        </p:nvSpPr>
        <p:spPr bwMode="auto">
          <a:xfrm>
            <a:off x="5334714" y="1862895"/>
            <a:ext cx="698406" cy="204560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2CEFD3-83FE-467D-945B-269A40ACC23A}"/>
              </a:ext>
            </a:extLst>
          </p:cNvPr>
          <p:cNvSpPr/>
          <p:nvPr/>
        </p:nvSpPr>
        <p:spPr>
          <a:xfrm>
            <a:off x="5295942" y="178077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40D0CE-11E6-4127-AA4F-194963829D20}"/>
              </a:ext>
            </a:extLst>
          </p:cNvPr>
          <p:cNvSpPr/>
          <p:nvPr/>
        </p:nvSpPr>
        <p:spPr bwMode="auto">
          <a:xfrm>
            <a:off x="3597157" y="1990362"/>
            <a:ext cx="362447" cy="18238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11D145-B521-4227-8EA2-5B8224C246EF}"/>
              </a:ext>
            </a:extLst>
          </p:cNvPr>
          <p:cNvSpPr/>
          <p:nvPr/>
        </p:nvSpPr>
        <p:spPr>
          <a:xfrm>
            <a:off x="3558385" y="19082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9565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0ADAB-8998-4BD3-8989-CF2D7A68276B}"/>
              </a:ext>
            </a:extLst>
          </p:cNvPr>
          <p:cNvSpPr txBox="1"/>
          <p:nvPr/>
        </p:nvSpPr>
        <p:spPr>
          <a:xfrm>
            <a:off x="117269" y="1117201"/>
            <a:ext cx="32214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전문 입시 담임선생님의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담임으로서의</a:t>
            </a:r>
            <a:r>
              <a:rPr lang="ko-KR" altLang="en-US" sz="1000" spc="-100" dirty="0">
                <a:latin typeface="+mn-ea"/>
                <a:ea typeface="+mn-ea"/>
              </a:rPr>
              <a:t> 역량과 입시 전문가로서의 전문성으로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최상위권 대입성공을 위해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입시∙학습∙생활관리</a:t>
            </a:r>
            <a:r>
              <a:rPr lang="ko-KR" altLang="en-US" sz="1000" spc="-100" dirty="0" err="1">
                <a:latin typeface="+mn-ea"/>
                <a:ea typeface="+mn-ea"/>
              </a:rPr>
              <a:t>를</a:t>
            </a:r>
            <a:r>
              <a:rPr lang="ko-KR" altLang="en-US" sz="1000" spc="-100" dirty="0">
                <a:latin typeface="+mn-ea"/>
                <a:ea typeface="+mn-ea"/>
              </a:rPr>
              <a:t> 진행합니다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439290"/>
              </p:ext>
            </p:extLst>
          </p:nvPr>
        </p:nvGraphicFramePr>
        <p:xfrm>
          <a:off x="8104412" y="211913"/>
          <a:ext cx="1800000" cy="238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이미지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187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701585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CFA6BC-7970-4CE1-98EA-FA1554C5A05D}"/>
              </a:ext>
            </a:extLst>
          </p:cNvPr>
          <p:cNvSpPr/>
          <p:nvPr/>
        </p:nvSpPr>
        <p:spPr>
          <a:xfrm>
            <a:off x="213815" y="747815"/>
            <a:ext cx="3012579" cy="55446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978F1105-8435-4B12-8FDD-E6CF6078179F}"/>
              </a:ext>
            </a:extLst>
          </p:cNvPr>
          <p:cNvSpPr>
            <a:spLocks/>
          </p:cNvSpPr>
          <p:nvPr/>
        </p:nvSpPr>
        <p:spPr bwMode="auto">
          <a:xfrm rot="5400000">
            <a:off x="1688838" y="5292147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AAF49-EEDF-4E1D-84C0-2BA3A9D060F6}"/>
              </a:ext>
            </a:extLst>
          </p:cNvPr>
          <p:cNvSpPr txBox="1"/>
          <p:nvPr/>
        </p:nvSpPr>
        <p:spPr>
          <a:xfrm>
            <a:off x="251790" y="79608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F533E6-3051-4354-BA87-827F6EA91887}"/>
              </a:ext>
            </a:extLst>
          </p:cNvPr>
          <p:cNvGrpSpPr/>
          <p:nvPr/>
        </p:nvGrpSpPr>
        <p:grpSpPr>
          <a:xfrm>
            <a:off x="575040" y="2187976"/>
            <a:ext cx="2290127" cy="297522"/>
            <a:chOff x="1101232" y="1844825"/>
            <a:chExt cx="5940000" cy="360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4F94FD-9FB5-4644-9DEE-B2D7D7F0EDF1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C3D8F-296F-43DC-B43B-E67065AF0FA3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1E1E97-1BC5-4FDE-983B-38118E6FD5AE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2AFA123-A84A-454F-9FDA-D5016B5E807B}"/>
              </a:ext>
            </a:extLst>
          </p:cNvPr>
          <p:cNvSpPr txBox="1"/>
          <p:nvPr/>
        </p:nvSpPr>
        <p:spPr>
          <a:xfrm>
            <a:off x="497763" y="2664484"/>
            <a:ext cx="244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치열한 입시에서 목표 대학 합격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전문적인 입시관리를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33" name="모서리가 둥근 직사각형 5">
            <a:extLst>
              <a:ext uri="{FF2B5EF4-FFF2-40B4-BE49-F238E27FC236}">
                <a16:creationId xmlns:a16="http://schemas.microsoft.com/office/drawing/2014/main" id="{690894A8-F819-4864-B476-58CE56D18981}"/>
              </a:ext>
            </a:extLst>
          </p:cNvPr>
          <p:cNvSpPr/>
          <p:nvPr/>
        </p:nvSpPr>
        <p:spPr bwMode="auto">
          <a:xfrm>
            <a:off x="676502" y="315372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CE9CB4-9ABF-4E9C-8DC1-391AD5262659}"/>
              </a:ext>
            </a:extLst>
          </p:cNvPr>
          <p:cNvCxnSpPr/>
          <p:nvPr/>
        </p:nvCxnSpPr>
        <p:spPr bwMode="auto">
          <a:xfrm>
            <a:off x="764516" y="488192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BEE0F-4099-42DE-8E86-E268B8E66CD6}"/>
              </a:ext>
            </a:extLst>
          </p:cNvPr>
          <p:cNvSpPr txBox="1"/>
          <p:nvPr/>
        </p:nvSpPr>
        <p:spPr>
          <a:xfrm>
            <a:off x="764516" y="460150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맞춤 입시전략 제시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B9F99C-84BE-499D-8C97-BD40E821E0AC}"/>
              </a:ext>
            </a:extLst>
          </p:cNvPr>
          <p:cNvSpPr txBox="1"/>
          <p:nvPr/>
        </p:nvSpPr>
        <p:spPr>
          <a:xfrm>
            <a:off x="764516" y="496154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수능 성적부터 모의고사까지 재원생들의 </a:t>
            </a:r>
            <a:r>
              <a:rPr lang="ko-KR" altLang="en-US" sz="900" b="1" spc="-100" dirty="0">
                <a:latin typeface="+mn-ea"/>
                <a:ea typeface="+mn-ea"/>
              </a:rPr>
              <a:t>성적 데이터를 체계적으로 누적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누적된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spc="-100" dirty="0" err="1">
                <a:latin typeface="+mn-ea"/>
                <a:ea typeface="+mn-ea"/>
              </a:rPr>
              <a:t>입시결과</a:t>
            </a:r>
            <a:r>
              <a:rPr lang="ko-KR" altLang="en-US" sz="900" spc="-100" dirty="0">
                <a:latin typeface="+mn-ea"/>
                <a:ea typeface="+mn-ea"/>
              </a:rPr>
              <a:t> 데이터 기반으로 </a:t>
            </a:r>
            <a:r>
              <a:rPr lang="ko-KR" altLang="en-US" sz="900" b="1" spc="-100" dirty="0">
                <a:latin typeface="+mn-ea"/>
                <a:ea typeface="+mn-ea"/>
              </a:rPr>
              <a:t>개인 목표에 맞춘 입시</a:t>
            </a:r>
            <a:r>
              <a:rPr lang="en-US" altLang="ko-KR" sz="900" b="1" spc="-100" dirty="0">
                <a:latin typeface="+mn-ea"/>
                <a:ea typeface="+mn-ea"/>
              </a:rPr>
              <a:t>(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</a:t>
            </a:r>
            <a:r>
              <a:rPr lang="en-US" altLang="ko-KR" sz="900" b="1" spc="-100" dirty="0">
                <a:latin typeface="+mn-ea"/>
                <a:ea typeface="+mn-ea"/>
              </a:rPr>
              <a:t>) </a:t>
            </a:r>
            <a:r>
              <a:rPr lang="ko-KR" altLang="en-US" sz="900" b="1" spc="-100" dirty="0">
                <a:latin typeface="+mn-ea"/>
                <a:ea typeface="+mn-ea"/>
              </a:rPr>
              <a:t>방향 제시</a:t>
            </a:r>
          </a:p>
        </p:txBody>
      </p:sp>
      <p:pic>
        <p:nvPicPr>
          <p:cNvPr id="37" name="Picture 2" descr="https://dev.megastudy.net:4433/campus/image/russel/intro/2024/first/cont05_slide01_img01.jpg">
            <a:extLst>
              <a:ext uri="{FF2B5EF4-FFF2-40B4-BE49-F238E27FC236}">
                <a16:creationId xmlns:a16="http://schemas.microsoft.com/office/drawing/2014/main" id="{84E97A76-F9E2-4AF1-9860-FA4197B92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11254" r="13569" b="10038"/>
          <a:stretch/>
        </p:blipFill>
        <p:spPr bwMode="auto">
          <a:xfrm>
            <a:off x="764516" y="3336488"/>
            <a:ext cx="1980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14CFAC-9F1B-4A5F-8B30-B6F976F0A535}"/>
              </a:ext>
            </a:extLst>
          </p:cNvPr>
          <p:cNvSpPr/>
          <p:nvPr/>
        </p:nvSpPr>
        <p:spPr>
          <a:xfrm>
            <a:off x="757870" y="32833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9" name="모서리가 둥근 직사각형 17">
            <a:extLst>
              <a:ext uri="{FF2B5EF4-FFF2-40B4-BE49-F238E27FC236}">
                <a16:creationId xmlns:a16="http://schemas.microsoft.com/office/drawing/2014/main" id="{7296AF60-9C9E-4A6B-823F-9960361B7DB0}"/>
              </a:ext>
            </a:extLst>
          </p:cNvPr>
          <p:cNvSpPr/>
          <p:nvPr/>
        </p:nvSpPr>
        <p:spPr bwMode="auto">
          <a:xfrm>
            <a:off x="3317087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674A3D-DFF7-487F-8F0E-8CFD9ABBE94A}"/>
              </a:ext>
            </a:extLst>
          </p:cNvPr>
          <p:cNvCxnSpPr/>
          <p:nvPr/>
        </p:nvCxnSpPr>
        <p:spPr bwMode="auto">
          <a:xfrm>
            <a:off x="3405101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2DFF8C-EF6E-4520-B3BE-353A335532BC}"/>
              </a:ext>
            </a:extLst>
          </p:cNvPr>
          <p:cNvSpPr txBox="1"/>
          <p:nvPr/>
        </p:nvSpPr>
        <p:spPr>
          <a:xfrm>
            <a:off x="3405101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입시상담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70C80-8B89-48C8-A821-0F44E0E6F411}"/>
              </a:ext>
            </a:extLst>
          </p:cNvPr>
          <p:cNvSpPr txBox="1"/>
          <p:nvPr/>
        </p:nvSpPr>
        <p:spPr>
          <a:xfrm>
            <a:off x="3405101" y="4981996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개별 성적 포트폴리오 기반으로 </a:t>
            </a:r>
            <a:r>
              <a:rPr lang="ko-KR" altLang="en-US" sz="900" b="1" spc="-100" dirty="0">
                <a:latin typeface="+mn-ea"/>
                <a:ea typeface="+mn-ea"/>
              </a:rPr>
              <a:t>체계적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전문적 </a:t>
            </a:r>
            <a:r>
              <a:rPr lang="en-US" altLang="ko-KR" sz="900" b="1" spc="-100" dirty="0">
                <a:latin typeface="+mn-ea"/>
                <a:ea typeface="+mn-ea"/>
              </a:rPr>
              <a:t>1:1 </a:t>
            </a:r>
            <a:r>
              <a:rPr lang="ko-KR" altLang="en-US" sz="900" b="1" spc="-100" dirty="0">
                <a:latin typeface="+mn-ea"/>
                <a:ea typeface="+mn-ea"/>
              </a:rPr>
              <a:t>맞춤 상담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대학 합격을 위한 입시 전문가의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 전략 컨설팅 진행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목표 학교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학과에 필요한 요소 및 점수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재원생</a:t>
            </a:r>
            <a:r>
              <a:rPr lang="ko-KR" altLang="en-US" sz="900" spc="-100" dirty="0">
                <a:latin typeface="+mn-ea"/>
                <a:ea typeface="+mn-ea"/>
              </a:rPr>
              <a:t> 사례들을 통해 </a:t>
            </a:r>
            <a:r>
              <a:rPr lang="ko-KR" altLang="en-US" sz="900" b="1" spc="-100" dirty="0">
                <a:latin typeface="+mn-ea"/>
                <a:ea typeface="+mn-ea"/>
              </a:rPr>
              <a:t>학습계획 수립</a:t>
            </a:r>
          </a:p>
        </p:txBody>
      </p:sp>
      <p:sp>
        <p:nvSpPr>
          <p:cNvPr id="44" name="모서리가 둥근 직사각형 21">
            <a:extLst>
              <a:ext uri="{FF2B5EF4-FFF2-40B4-BE49-F238E27FC236}">
                <a16:creationId xmlns:a16="http://schemas.microsoft.com/office/drawing/2014/main" id="{C76AF3E3-EF06-4D36-9BA3-DDCC645E0A69}"/>
              </a:ext>
            </a:extLst>
          </p:cNvPr>
          <p:cNvSpPr/>
          <p:nvPr/>
        </p:nvSpPr>
        <p:spPr bwMode="auto">
          <a:xfrm>
            <a:off x="5544216" y="3174176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81618F-7645-4A2A-B477-74F3C52FF246}"/>
              </a:ext>
            </a:extLst>
          </p:cNvPr>
          <p:cNvCxnSpPr/>
          <p:nvPr/>
        </p:nvCxnSpPr>
        <p:spPr bwMode="auto">
          <a:xfrm>
            <a:off x="5632230" y="4902368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A460-6223-4875-BB4A-A98AEA53976C}"/>
              </a:ext>
            </a:extLst>
          </p:cNvPr>
          <p:cNvSpPr txBox="1"/>
          <p:nvPr/>
        </p:nvSpPr>
        <p:spPr>
          <a:xfrm>
            <a:off x="5632230" y="4621956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입시 특강 및 간담회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7DD898-449F-4181-BA61-FD8BF9919BF4}"/>
              </a:ext>
            </a:extLst>
          </p:cNvPr>
          <p:cNvSpPr txBox="1"/>
          <p:nvPr/>
        </p:nvSpPr>
        <p:spPr>
          <a:xfrm>
            <a:off x="5632230" y="4981996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최상위권 합격선배와의 </a:t>
            </a:r>
            <a:r>
              <a:rPr lang="ko-KR" altLang="en-US" sz="900" b="1" spc="-100" dirty="0">
                <a:latin typeface="+mn-ea"/>
                <a:ea typeface="+mn-ea"/>
              </a:rPr>
              <a:t>간담회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 </a:t>
            </a:r>
            <a:r>
              <a:rPr lang="ko-KR" altLang="en-US" sz="900" b="1" spc="-100" dirty="0" err="1">
                <a:latin typeface="+mn-ea"/>
                <a:ea typeface="+mn-ea"/>
              </a:rPr>
              <a:t>전형별</a:t>
            </a:r>
            <a:r>
              <a:rPr lang="ko-KR" altLang="en-US" sz="900" b="1" spc="-100" dirty="0">
                <a:latin typeface="+mn-ea"/>
                <a:ea typeface="+mn-ea"/>
              </a:rPr>
              <a:t> 입시 설명회</a:t>
            </a:r>
            <a:r>
              <a:rPr lang="en-US" altLang="ko-KR" sz="900" b="1" spc="-100" dirty="0">
                <a:latin typeface="+mn-ea"/>
                <a:ea typeface="+mn-ea"/>
              </a:rPr>
              <a:t>, </a:t>
            </a:r>
            <a:r>
              <a:rPr lang="ko-KR" altLang="en-US" sz="900" b="1" spc="-100" dirty="0">
                <a:latin typeface="+mn-ea"/>
                <a:ea typeface="+mn-ea"/>
              </a:rPr>
              <a:t>수시</a:t>
            </a:r>
            <a:r>
              <a:rPr lang="en-US" altLang="ko-KR" sz="900" b="1" spc="-100" dirty="0">
                <a:latin typeface="+mn-ea"/>
                <a:ea typeface="+mn-ea"/>
              </a:rPr>
              <a:t>/</a:t>
            </a:r>
            <a:r>
              <a:rPr lang="ko-KR" altLang="en-US" sz="900" b="1" spc="-100" dirty="0">
                <a:latin typeface="+mn-ea"/>
                <a:ea typeface="+mn-ea"/>
              </a:rPr>
              <a:t>정시 지원전략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입시전략연구소 및 입시 </a:t>
            </a:r>
            <a:r>
              <a:rPr lang="ko-KR" altLang="en-US" sz="900" spc="-100" dirty="0" err="1">
                <a:latin typeface="+mn-ea"/>
                <a:ea typeface="+mn-ea"/>
              </a:rPr>
              <a:t>담임팀에서</a:t>
            </a:r>
            <a:r>
              <a:rPr lang="ko-KR" altLang="en-US" sz="900" spc="-100" dirty="0">
                <a:latin typeface="+mn-ea"/>
                <a:ea typeface="+mn-ea"/>
              </a:rPr>
              <a:t> 제작한 </a:t>
            </a:r>
            <a:r>
              <a:rPr lang="ko-KR" altLang="en-US" sz="900" b="1" spc="-100" dirty="0">
                <a:latin typeface="+mn-ea"/>
                <a:ea typeface="+mn-ea"/>
              </a:rPr>
              <a:t>최신 입시 콘텐츠 제공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4D43A9-D29B-43E0-9735-596CC37696B5}"/>
              </a:ext>
            </a:extLst>
          </p:cNvPr>
          <p:cNvSpPr/>
          <p:nvPr/>
        </p:nvSpPr>
        <p:spPr>
          <a:xfrm>
            <a:off x="599233" y="3131662"/>
            <a:ext cx="7185750" cy="28661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B1FCD-E84A-4A94-BCFB-D691DEC14A09}"/>
              </a:ext>
            </a:extLst>
          </p:cNvPr>
          <p:cNvSpPr/>
          <p:nvPr/>
        </p:nvSpPr>
        <p:spPr>
          <a:xfrm>
            <a:off x="527081" y="305546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순서도: 수행의 시작/종료 53">
            <a:extLst>
              <a:ext uri="{FF2B5EF4-FFF2-40B4-BE49-F238E27FC236}">
                <a16:creationId xmlns:a16="http://schemas.microsoft.com/office/drawing/2014/main" id="{7DD439B1-7E3D-4141-BEBC-DD4552F4F75A}"/>
              </a:ext>
            </a:extLst>
          </p:cNvPr>
          <p:cNvSpPr/>
          <p:nvPr/>
        </p:nvSpPr>
        <p:spPr>
          <a:xfrm>
            <a:off x="1513394" y="601160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A0027E9-D416-4A66-AA07-93F015E2E677}"/>
              </a:ext>
            </a:extLst>
          </p:cNvPr>
          <p:cNvSpPr>
            <a:spLocks noChangeAspect="1"/>
          </p:cNvSpPr>
          <p:nvPr/>
        </p:nvSpPr>
        <p:spPr>
          <a:xfrm>
            <a:off x="1726158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D0F6F9-6FB0-4F35-8E17-9C45853DF9EB}"/>
              </a:ext>
            </a:extLst>
          </p:cNvPr>
          <p:cNvSpPr>
            <a:spLocks noChangeAspect="1"/>
          </p:cNvSpPr>
          <p:nvPr/>
        </p:nvSpPr>
        <p:spPr>
          <a:xfrm>
            <a:off x="1809767" y="601160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4A4A6C-31F5-4608-8718-13F3C9573100}"/>
              </a:ext>
            </a:extLst>
          </p:cNvPr>
          <p:cNvSpPr/>
          <p:nvPr/>
        </p:nvSpPr>
        <p:spPr>
          <a:xfrm>
            <a:off x="1630865" y="3365289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C3DAF-453C-486B-9AFE-038D999B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570" y="3439516"/>
            <a:ext cx="1860805" cy="105316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515C7CF-4CDF-4781-9C8E-C527C05EF538}"/>
              </a:ext>
            </a:extLst>
          </p:cNvPr>
          <p:cNvSpPr/>
          <p:nvPr/>
        </p:nvSpPr>
        <p:spPr>
          <a:xfrm>
            <a:off x="4294375" y="3442979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B93EB5-5ADC-47A5-B693-7CEA578A5F4A}"/>
              </a:ext>
            </a:extLst>
          </p:cNvPr>
          <p:cNvSpPr/>
          <p:nvPr/>
        </p:nvSpPr>
        <p:spPr>
          <a:xfrm>
            <a:off x="3442960" y="340061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29A78C9-7EDF-4C31-95C5-3448EB4C2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650" y="3443340"/>
            <a:ext cx="1941159" cy="106520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5A0175-BB43-4FB0-8C4A-1946197FB4FB}"/>
              </a:ext>
            </a:extLst>
          </p:cNvPr>
          <p:cNvSpPr/>
          <p:nvPr/>
        </p:nvSpPr>
        <p:spPr>
          <a:xfrm>
            <a:off x="6511027" y="343576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0BE5B-C139-46C0-97D2-363350C8FB0C}"/>
              </a:ext>
            </a:extLst>
          </p:cNvPr>
          <p:cNvSpPr/>
          <p:nvPr/>
        </p:nvSpPr>
        <p:spPr>
          <a:xfrm>
            <a:off x="5602878" y="342617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849904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5">
            <a:extLst>
              <a:ext uri="{FF2B5EF4-FFF2-40B4-BE49-F238E27FC236}">
                <a16:creationId xmlns:a16="http://schemas.microsoft.com/office/drawing/2014/main" id="{39803F88-22FE-4E7B-A6FB-E0C89BAF8720}"/>
              </a:ext>
            </a:extLst>
          </p:cNvPr>
          <p:cNvSpPr/>
          <p:nvPr/>
        </p:nvSpPr>
        <p:spPr bwMode="auto">
          <a:xfrm>
            <a:off x="3374265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1">
            <a:extLst>
              <a:ext uri="{FF2B5EF4-FFF2-40B4-BE49-F238E27FC236}">
                <a16:creationId xmlns:a16="http://schemas.microsoft.com/office/drawing/2014/main" id="{9CD1722F-19FB-4E22-91B2-6180CC9CFAE2}"/>
              </a:ext>
            </a:extLst>
          </p:cNvPr>
          <p:cNvSpPr/>
          <p:nvPr/>
        </p:nvSpPr>
        <p:spPr bwMode="auto">
          <a:xfrm>
            <a:off x="704850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35">
            <a:extLst>
              <a:ext uri="{FF2B5EF4-FFF2-40B4-BE49-F238E27FC236}">
                <a16:creationId xmlns:a16="http://schemas.microsoft.com/office/drawing/2014/main" id="{04C2D286-3282-47CA-A37D-45FD2E3C44B1}"/>
              </a:ext>
            </a:extLst>
          </p:cNvPr>
          <p:cNvSpPr/>
          <p:nvPr/>
        </p:nvSpPr>
        <p:spPr bwMode="auto">
          <a:xfrm>
            <a:off x="5601394" y="2119349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86C90F3-EAAE-4004-873A-5E660DC2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73" y="2310429"/>
            <a:ext cx="1820583" cy="100691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3B01825-2230-49D6-921A-59A51D5D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18" y="2376838"/>
            <a:ext cx="1834022" cy="100691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A5B884F-6C22-41D1-A76F-B9E48A6C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77" y="2359309"/>
            <a:ext cx="1879030" cy="10316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23739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71B8CCC-DCCC-45DC-AEA4-8D2AAA37FB8F}"/>
              </a:ext>
            </a:extLst>
          </p:cNvPr>
          <p:cNvSpPr txBox="1"/>
          <p:nvPr/>
        </p:nvSpPr>
        <p:spPr>
          <a:xfrm>
            <a:off x="637639" y="1439420"/>
            <a:ext cx="2110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재원생의 학습목표와 수준에 맞춰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수능까지 성취도 있는 학습</a:t>
            </a:r>
            <a:r>
              <a:rPr lang="ko-KR" altLang="en-US" sz="900" spc="-100" dirty="0">
                <a:latin typeface="+mn-ea"/>
                <a:ea typeface="+mn-ea"/>
              </a:rPr>
              <a:t>을 위한 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체계적인 학습관리를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6288E-8C09-4FF6-8088-5046CE25B3C4}"/>
              </a:ext>
            </a:extLst>
          </p:cNvPr>
          <p:cNvCxnSpPr/>
          <p:nvPr/>
        </p:nvCxnSpPr>
        <p:spPr bwMode="auto">
          <a:xfrm>
            <a:off x="792864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88C76C-9087-4A88-996E-AEBDBD9034D3}"/>
              </a:ext>
            </a:extLst>
          </p:cNvPr>
          <p:cNvSpPr txBox="1"/>
          <p:nvPr/>
        </p:nvSpPr>
        <p:spPr>
          <a:xfrm>
            <a:off x="792864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올바른 학습습관 형성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1A870-9783-4E4E-BCB5-2DE260238B99}"/>
              </a:ext>
            </a:extLst>
          </p:cNvPr>
          <p:cNvSpPr txBox="1"/>
          <p:nvPr/>
        </p:nvSpPr>
        <p:spPr>
          <a:xfrm>
            <a:off x="792864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러셀 </a:t>
            </a:r>
            <a:r>
              <a:rPr lang="ko-KR" altLang="en-US" sz="900" b="1" spc="-100" dirty="0" err="1">
                <a:latin typeface="+mn-ea"/>
                <a:ea typeface="+mn-ea"/>
              </a:rPr>
              <a:t>플래너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학습 스케줄 관리로 학습 루틴 및 습관 점검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 err="1">
                <a:latin typeface="+mn-ea"/>
                <a:ea typeface="+mn-ea"/>
              </a:rPr>
              <a:t>자습시간</a:t>
            </a:r>
            <a:r>
              <a:rPr lang="ko-KR" altLang="en-US" sz="900" spc="-100" dirty="0">
                <a:latin typeface="+mn-ea"/>
                <a:ea typeface="+mn-ea"/>
              </a:rPr>
              <a:t> 관리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일일수학</a:t>
            </a:r>
            <a:r>
              <a:rPr lang="en-US" altLang="ko-KR" sz="900" b="1" spc="-100" dirty="0">
                <a:latin typeface="+mn-ea"/>
                <a:ea typeface="+mn-ea"/>
              </a:rPr>
              <a:t>30</a:t>
            </a:r>
            <a:r>
              <a:rPr lang="ko-KR" altLang="en-US" sz="900" b="1" spc="-100" dirty="0">
                <a:latin typeface="+mn-ea"/>
                <a:ea typeface="+mn-ea"/>
              </a:rPr>
              <a:t>제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매일 수학 문제풀이 훈련으로 올바른 문제풀이 습관 형성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총평노트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en-US" altLang="ko-KR" sz="900" spc="-100" dirty="0">
                <a:latin typeface="+mn-ea"/>
                <a:ea typeface="+mn-ea"/>
              </a:rPr>
              <a:t>: </a:t>
            </a:r>
            <a:r>
              <a:rPr lang="ko-KR" altLang="en-US" sz="900" spc="-100" dirty="0">
                <a:latin typeface="+mn-ea"/>
                <a:ea typeface="+mn-ea"/>
              </a:rPr>
              <a:t>모의고사 시행 전후 </a:t>
            </a:r>
            <a:r>
              <a:rPr lang="ko-KR" altLang="en-US" sz="900" spc="-100" dirty="0" err="1">
                <a:latin typeface="+mn-ea"/>
                <a:ea typeface="+mn-ea"/>
              </a:rPr>
              <a:t>셀프</a:t>
            </a:r>
            <a:r>
              <a:rPr lang="ko-KR" altLang="en-US" sz="900" spc="-100" dirty="0">
                <a:latin typeface="+mn-ea"/>
                <a:ea typeface="+mn-ea"/>
              </a:rPr>
              <a:t> 피드백으로 실전 수능 대비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1CE8DB1-EF2B-42D0-B228-44C0F5E9BEFA}"/>
              </a:ext>
            </a:extLst>
          </p:cNvPr>
          <p:cNvCxnSpPr/>
          <p:nvPr/>
        </p:nvCxnSpPr>
        <p:spPr bwMode="auto">
          <a:xfrm>
            <a:off x="3462279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ADE63-18AD-440A-B377-4F0174F58D2F}"/>
              </a:ext>
            </a:extLst>
          </p:cNvPr>
          <p:cNvSpPr txBox="1"/>
          <p:nvPr/>
        </p:nvSpPr>
        <p:spPr>
          <a:xfrm>
            <a:off x="3462279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-100" dirty="0">
                <a:latin typeface="+mn-ea"/>
                <a:ea typeface="+mn-ea"/>
              </a:rPr>
              <a:t>1:1 </a:t>
            </a:r>
            <a:r>
              <a:rPr lang="ko-KR" altLang="en-US" sz="1000" b="1" spc="-100" dirty="0">
                <a:latin typeface="+mn-ea"/>
                <a:ea typeface="+mn-ea"/>
              </a:rPr>
              <a:t>맞춤 학습상담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8BBCD-530C-4A70-9E16-89828B98950F}"/>
              </a:ext>
            </a:extLst>
          </p:cNvPr>
          <p:cNvSpPr txBox="1"/>
          <p:nvPr/>
        </p:nvSpPr>
        <p:spPr>
          <a:xfrm>
            <a:off x="3462279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누적되는 학생 성적데이터와 학습 현황을 바탕으로 </a:t>
            </a:r>
            <a:r>
              <a:rPr lang="ko-KR" altLang="en-US" sz="900" b="1" spc="-100" dirty="0">
                <a:latin typeface="+mn-ea"/>
                <a:ea typeface="+mn-ea"/>
              </a:rPr>
              <a:t>과목별 보완점과 목표 달성을 위한 학습 설계 및 점검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과목별 학습법 특강과 학습 </a:t>
            </a:r>
            <a:r>
              <a:rPr lang="en-US" altLang="ko-KR" sz="900" b="1" spc="-100" dirty="0">
                <a:latin typeface="+mn-ea"/>
                <a:ea typeface="+mn-ea"/>
              </a:rPr>
              <a:t>Q&amp;A</a:t>
            </a:r>
            <a:r>
              <a:rPr lang="ko-KR" altLang="en-US" sz="900" spc="-100" dirty="0">
                <a:latin typeface="+mn-ea"/>
                <a:ea typeface="+mn-ea"/>
              </a:rPr>
              <a:t>를 통해 자습하면서 생기는 궁금증을 바로 해결</a:t>
            </a:r>
            <a:endParaRPr lang="en-US" altLang="ko-KR" sz="900" spc="-100" dirty="0">
              <a:latin typeface="+mn-ea"/>
              <a:ea typeface="+mn-ea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10D45F4-14D8-4161-911C-3D5037BB663A}"/>
              </a:ext>
            </a:extLst>
          </p:cNvPr>
          <p:cNvCxnSpPr/>
          <p:nvPr/>
        </p:nvCxnSpPr>
        <p:spPr bwMode="auto">
          <a:xfrm>
            <a:off x="5689408" y="3847541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E43158F-0267-4921-935A-DBA7E8E3C079}"/>
              </a:ext>
            </a:extLst>
          </p:cNvPr>
          <p:cNvSpPr txBox="1"/>
          <p:nvPr/>
        </p:nvSpPr>
        <p:spPr>
          <a:xfrm>
            <a:off x="5689408" y="3567129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학습법 특강 및 설명회 </a:t>
            </a:r>
            <a:r>
              <a:rPr lang="ko-KR" altLang="en-US" sz="1000" b="1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0E0EB9-6CAC-4C0A-89AF-833F9AC7FC3A}"/>
              </a:ext>
            </a:extLst>
          </p:cNvPr>
          <p:cNvSpPr txBox="1"/>
          <p:nvPr/>
        </p:nvSpPr>
        <p:spPr>
          <a:xfrm>
            <a:off x="5689408" y="3927169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과목별 선생님과 </a:t>
            </a:r>
            <a:r>
              <a:rPr lang="ko-KR" altLang="en-US" sz="900" spc="-100" dirty="0" err="1">
                <a:latin typeface="+mn-ea"/>
                <a:ea typeface="+mn-ea"/>
              </a:rPr>
              <a:t>국∙수∙영</a:t>
            </a:r>
            <a:r>
              <a:rPr lang="ko-KR" altLang="en-US" sz="900" spc="-100" dirty="0">
                <a:latin typeface="+mn-ea"/>
                <a:ea typeface="+mn-ea"/>
              </a:rPr>
              <a:t> </a:t>
            </a:r>
            <a:r>
              <a:rPr lang="ko-KR" altLang="en-US" sz="900" b="1" spc="-100" dirty="0">
                <a:latin typeface="+mn-ea"/>
                <a:ea typeface="+mn-ea"/>
              </a:rPr>
              <a:t>심층 분석 및 학습법 특강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수능 </a:t>
            </a:r>
            <a:r>
              <a:rPr lang="en-US" altLang="ko-KR" sz="900" spc="-100" dirty="0">
                <a:latin typeface="+mn-ea"/>
                <a:ea typeface="+mn-ea"/>
              </a:rPr>
              <a:t>1</a:t>
            </a:r>
            <a:r>
              <a:rPr lang="ko-KR" altLang="en-US" sz="900" spc="-100" dirty="0">
                <a:latin typeface="+mn-ea"/>
                <a:ea typeface="+mn-ea"/>
              </a:rPr>
              <a:t>등급 및 고득점을 위한 </a:t>
            </a:r>
            <a:r>
              <a:rPr lang="ko-KR" altLang="en-US" sz="900" b="1" spc="-100" dirty="0">
                <a:latin typeface="+mn-ea"/>
                <a:ea typeface="+mn-ea"/>
              </a:rPr>
              <a:t>과목별 학습전략 설명회</a:t>
            </a:r>
            <a:r>
              <a:rPr lang="ko-KR" altLang="en-US" sz="900" spc="-100" dirty="0">
                <a:latin typeface="+mn-ea"/>
                <a:ea typeface="+mn-ea"/>
              </a:rPr>
              <a:t> 등 진행</a:t>
            </a:r>
            <a:endParaRPr lang="en-US" altLang="ko-KR" sz="900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모의고사 응시 후 </a:t>
            </a:r>
            <a:r>
              <a:rPr lang="ko-KR" altLang="en-US" sz="900" b="1" spc="-100" dirty="0">
                <a:latin typeface="+mn-ea"/>
                <a:ea typeface="+mn-ea"/>
              </a:rPr>
              <a:t>모의고사 분석 및 해설 특강 </a:t>
            </a:r>
            <a:r>
              <a:rPr lang="ko-KR" altLang="en-US" sz="900" spc="-100" dirty="0">
                <a:latin typeface="+mn-ea"/>
                <a:ea typeface="+mn-ea"/>
              </a:rPr>
              <a:t>진행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24C892-6663-46FB-9A80-B1901A6CA0FF}"/>
              </a:ext>
            </a:extLst>
          </p:cNvPr>
          <p:cNvSpPr/>
          <p:nvPr/>
        </p:nvSpPr>
        <p:spPr>
          <a:xfrm>
            <a:off x="637638" y="2035922"/>
            <a:ext cx="7222845" cy="30014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A5D3F-A045-43A5-B978-6AD125F60C67}"/>
              </a:ext>
            </a:extLst>
          </p:cNvPr>
          <p:cNvSpPr/>
          <p:nvPr/>
        </p:nvSpPr>
        <p:spPr>
          <a:xfrm>
            <a:off x="565487" y="195972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F1A5B-50B8-4939-B5AC-E33F86BCE521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ill">
            <a:extLst>
              <a:ext uri="{FF2B5EF4-FFF2-40B4-BE49-F238E27FC236}">
                <a16:creationId xmlns:a16="http://schemas.microsoft.com/office/drawing/2014/main" id="{D49F0C06-C8E5-4AEB-8A59-77AC11078D8D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0EBC73-D904-438D-96B1-7B452C87EDA9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53E2A2-D056-492E-8587-F7703EA11418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15A279-6EED-46A0-98FB-6006DB4169AA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230519-E192-47B5-A1CF-F7DEEC88D4F2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6F301F37-81A9-4B21-B549-1BEA6C55A530}"/>
              </a:ext>
            </a:extLst>
          </p:cNvPr>
          <p:cNvSpPr/>
          <p:nvPr/>
        </p:nvSpPr>
        <p:spPr>
          <a:xfrm>
            <a:off x="1567984" y="5080066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211209-5297-4F9B-9446-1020799737E6}"/>
              </a:ext>
            </a:extLst>
          </p:cNvPr>
          <p:cNvSpPr>
            <a:spLocks noChangeAspect="1"/>
          </p:cNvSpPr>
          <p:nvPr/>
        </p:nvSpPr>
        <p:spPr>
          <a:xfrm>
            <a:off x="1780748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E21B807-A159-42FB-930E-3EB56024F153}"/>
              </a:ext>
            </a:extLst>
          </p:cNvPr>
          <p:cNvSpPr>
            <a:spLocks noChangeAspect="1"/>
          </p:cNvSpPr>
          <p:nvPr/>
        </p:nvSpPr>
        <p:spPr>
          <a:xfrm>
            <a:off x="1864357" y="5080066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594AA0-E7D1-48C6-87A2-1D1A56F0E142}"/>
              </a:ext>
            </a:extLst>
          </p:cNvPr>
          <p:cNvSpPr/>
          <p:nvPr/>
        </p:nvSpPr>
        <p:spPr>
          <a:xfrm>
            <a:off x="1633813" y="2304295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485229-8927-4771-B9EE-2C086B834BE6}"/>
              </a:ext>
            </a:extLst>
          </p:cNvPr>
          <p:cNvSpPr/>
          <p:nvPr/>
        </p:nvSpPr>
        <p:spPr>
          <a:xfrm>
            <a:off x="4351427" y="237683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5D66BF-7028-4A98-9F70-5BF57313E6C7}"/>
              </a:ext>
            </a:extLst>
          </p:cNvPr>
          <p:cNvSpPr/>
          <p:nvPr/>
        </p:nvSpPr>
        <p:spPr>
          <a:xfrm>
            <a:off x="6540707" y="2362304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6AD8B9-BBAC-4E10-9920-ACAEB79BB630}"/>
              </a:ext>
            </a:extLst>
          </p:cNvPr>
          <p:cNvSpPr/>
          <p:nvPr/>
        </p:nvSpPr>
        <p:spPr>
          <a:xfrm>
            <a:off x="836767" y="222443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605564-B466-4016-8EA7-5CF604AA73F7}"/>
              </a:ext>
            </a:extLst>
          </p:cNvPr>
          <p:cNvSpPr/>
          <p:nvPr/>
        </p:nvSpPr>
        <p:spPr>
          <a:xfrm>
            <a:off x="3503497" y="229583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5A672-0408-433A-A89F-952D6BE6D13C}"/>
              </a:ext>
            </a:extLst>
          </p:cNvPr>
          <p:cNvSpPr/>
          <p:nvPr/>
        </p:nvSpPr>
        <p:spPr>
          <a:xfrm>
            <a:off x="5674200" y="227968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56183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F7773CD9-7056-40E1-9B0E-4EEF1A96D238}"/>
              </a:ext>
            </a:extLst>
          </p:cNvPr>
          <p:cNvSpPr/>
          <p:nvPr/>
        </p:nvSpPr>
        <p:spPr bwMode="auto">
          <a:xfrm>
            <a:off x="632520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398D2F33-D547-468D-94B6-63909F735F33}"/>
              </a:ext>
            </a:extLst>
          </p:cNvPr>
          <p:cNvSpPr/>
          <p:nvPr/>
        </p:nvSpPr>
        <p:spPr bwMode="auto">
          <a:xfrm>
            <a:off x="3374265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F36557FC-CF0B-476B-88AD-85C4671F2B28}"/>
              </a:ext>
            </a:extLst>
          </p:cNvPr>
          <p:cNvSpPr/>
          <p:nvPr/>
        </p:nvSpPr>
        <p:spPr bwMode="auto">
          <a:xfrm>
            <a:off x="5601394" y="2060848"/>
            <a:ext cx="2159918" cy="280831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AD08230-160A-4EA9-953F-BC041139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36" y="2306098"/>
            <a:ext cx="1899896" cy="104655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8B889CE-514E-418C-A84D-AD58E22F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408" y="2311487"/>
            <a:ext cx="1988764" cy="10882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2229DA6-EE24-4F3B-B259-F7A99448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160" y="2298474"/>
            <a:ext cx="1951541" cy="10659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B543D8-B68A-41A3-9540-4DC7DA18E563}"/>
              </a:ext>
            </a:extLst>
          </p:cNvPr>
          <p:cNvCxnSpPr/>
          <p:nvPr/>
        </p:nvCxnSpPr>
        <p:spPr bwMode="auto">
          <a:xfrm>
            <a:off x="720534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96422-0C6E-4A21-8B6B-4EE15A61E0A6}"/>
              </a:ext>
            </a:extLst>
          </p:cNvPr>
          <p:cNvSpPr txBox="1"/>
          <p:nvPr/>
        </p:nvSpPr>
        <p:spPr>
          <a:xfrm>
            <a:off x="720534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출결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DEF-15DA-49FC-9B9D-D3CB067004A1}"/>
              </a:ext>
            </a:extLst>
          </p:cNvPr>
          <p:cNvSpPr txBox="1"/>
          <p:nvPr/>
        </p:nvSpPr>
        <p:spPr>
          <a:xfrm>
            <a:off x="720534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매 교시 엄격한 출결 관리 및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상시 모니터링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지각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외출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무단 결석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 엄격하게 관리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전자 출결 관리 시스템</a:t>
            </a:r>
            <a:r>
              <a:rPr lang="ko-KR" altLang="en-US" sz="900" spc="-100" dirty="0">
                <a:latin typeface="+mn-ea"/>
                <a:ea typeface="+mn-ea"/>
              </a:rPr>
              <a:t>으로 등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하원 시 부모님께 문자 발송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19701D-B0F7-4D9E-BD51-829BFC432817}"/>
              </a:ext>
            </a:extLst>
          </p:cNvPr>
          <p:cNvCxnSpPr/>
          <p:nvPr/>
        </p:nvCxnSpPr>
        <p:spPr bwMode="auto">
          <a:xfrm>
            <a:off x="3462279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7700A8-3989-4EF4-9A1C-D917A425668F}"/>
              </a:ext>
            </a:extLst>
          </p:cNvPr>
          <p:cNvSpPr txBox="1"/>
          <p:nvPr/>
        </p:nvSpPr>
        <p:spPr>
          <a:xfrm>
            <a:off x="3462279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엄격한 태도 점수 제도 운영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902AA-9F46-4F2B-B2DE-127F7AA0E411}"/>
              </a:ext>
            </a:extLst>
          </p:cNvPr>
          <p:cNvSpPr txBox="1"/>
          <p:nvPr/>
        </p:nvSpPr>
        <p:spPr>
          <a:xfrm>
            <a:off x="3462279" y="3868668"/>
            <a:ext cx="198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휴대폰 소지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수면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자습시간 중 이동 등 </a:t>
            </a:r>
            <a:r>
              <a:rPr lang="ko-KR" altLang="en-US" sz="900" b="1" spc="-100" dirty="0">
                <a:latin typeface="+mn-ea"/>
                <a:ea typeface="+mn-ea"/>
              </a:rPr>
              <a:t>면학분위기 저해 요소를 엄격하게 관리 및 태도 점수 운영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태도 점수 제도를 통해 일정 점수 초과 시 상담</a:t>
            </a:r>
            <a:r>
              <a:rPr lang="en-US" altLang="ko-KR" sz="900" spc="-100" dirty="0">
                <a:latin typeface="+mn-ea"/>
                <a:ea typeface="+mn-ea"/>
              </a:rPr>
              <a:t>/</a:t>
            </a:r>
            <a:r>
              <a:rPr lang="ko-KR" altLang="en-US" sz="900" spc="-100" dirty="0">
                <a:latin typeface="+mn-ea"/>
                <a:ea typeface="+mn-ea"/>
              </a:rPr>
              <a:t>강제 퇴원 조치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C76393-9E5A-42A6-96BF-AF575FEE2D85}"/>
              </a:ext>
            </a:extLst>
          </p:cNvPr>
          <p:cNvCxnSpPr/>
          <p:nvPr/>
        </p:nvCxnSpPr>
        <p:spPr bwMode="auto">
          <a:xfrm>
            <a:off x="5689408" y="3789040"/>
            <a:ext cx="1980000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DE5965-0323-46FC-9890-CF870F4A7F3A}"/>
              </a:ext>
            </a:extLst>
          </p:cNvPr>
          <p:cNvSpPr txBox="1"/>
          <p:nvPr/>
        </p:nvSpPr>
        <p:spPr>
          <a:xfrm>
            <a:off x="5689408" y="3508628"/>
            <a:ext cx="198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>
                <a:latin typeface="+mn-ea"/>
                <a:ea typeface="+mn-ea"/>
              </a:rPr>
              <a:t>정신적 멘토링</a:t>
            </a:r>
            <a:endParaRPr lang="ko-KR" altLang="en-US" sz="1000" b="1" spc="-1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68D30A-B21C-4073-B756-FD37C3F9AA6A}"/>
              </a:ext>
            </a:extLst>
          </p:cNvPr>
          <p:cNvSpPr txBox="1"/>
          <p:nvPr/>
        </p:nvSpPr>
        <p:spPr>
          <a:xfrm>
            <a:off x="5689408" y="3868668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학생중심 사고를 기반하여 학생에 대한 존중</a:t>
            </a:r>
            <a:r>
              <a:rPr lang="en-US" altLang="ko-KR" sz="900" spc="-100" dirty="0">
                <a:latin typeface="+mn-ea"/>
                <a:ea typeface="+mn-ea"/>
              </a:rPr>
              <a:t>, </a:t>
            </a:r>
            <a:r>
              <a:rPr lang="ko-KR" altLang="en-US" sz="900" spc="-100" dirty="0">
                <a:latin typeface="+mn-ea"/>
                <a:ea typeface="+mn-ea"/>
              </a:rPr>
              <a:t>배려 등으로 </a:t>
            </a:r>
            <a:r>
              <a:rPr lang="ko-KR" altLang="en-US" sz="900" b="1" spc="-100" dirty="0">
                <a:latin typeface="+mn-ea"/>
                <a:ea typeface="+mn-ea"/>
              </a:rPr>
              <a:t>동반자 역할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학습 고충 및 슬럼프 등으로 가장 필요할 때 가장 가까운 곳에 있기 위해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앞 또는 </a:t>
            </a: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내 상주</a:t>
            </a:r>
            <a:endParaRPr lang="en-US" altLang="ko-KR" sz="900" b="1" spc="-100" dirty="0">
              <a:latin typeface="+mn-ea"/>
              <a:ea typeface="+mn-ea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endParaRPr lang="en-US" altLang="ko-KR" sz="900" spc="-1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4BE58-7B7D-406A-9CC8-642765810662}"/>
              </a:ext>
            </a:extLst>
          </p:cNvPr>
          <p:cNvSpPr txBox="1"/>
          <p:nvPr/>
        </p:nvSpPr>
        <p:spPr>
          <a:xfrm>
            <a:off x="213815" y="1440172"/>
            <a:ext cx="28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00" dirty="0">
                <a:latin typeface="+mn-ea"/>
                <a:ea typeface="+mn-ea"/>
              </a:rPr>
              <a:t>오직 학습에만 집중하고 집단적인 면학분위기 형성</a:t>
            </a:r>
            <a:r>
              <a:rPr lang="ko-KR" altLang="en-US" sz="900" spc="-100" dirty="0">
                <a:latin typeface="+mn-ea"/>
                <a:ea typeface="+mn-ea"/>
              </a:rPr>
              <a:t>을 위한</a:t>
            </a:r>
            <a:endParaRPr lang="en-US" altLang="ko-KR" sz="900" spc="-100" dirty="0">
              <a:latin typeface="+mn-ea"/>
              <a:ea typeface="+mn-ea"/>
            </a:endParaRPr>
          </a:p>
          <a:p>
            <a:pPr algn="ctr"/>
            <a:r>
              <a:rPr lang="ko-KR" altLang="en-US" sz="900" spc="-100" dirty="0">
                <a:latin typeface="+mn-ea"/>
                <a:ea typeface="+mn-ea"/>
              </a:rPr>
              <a:t>엄격한 생활관리를 진행합니다</a:t>
            </a:r>
            <a:r>
              <a:rPr lang="en-US" altLang="ko-KR" sz="900" spc="-100" dirty="0">
                <a:latin typeface="+mn-ea"/>
                <a:ea typeface="+mn-ea"/>
              </a:rPr>
              <a:t>.</a:t>
            </a:r>
            <a:endParaRPr lang="ko-KR" altLang="en-US" sz="900" spc="-100" dirty="0"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B7505E-C799-4C1E-AE01-FBAAD4455F8C}"/>
              </a:ext>
            </a:extLst>
          </p:cNvPr>
          <p:cNvSpPr/>
          <p:nvPr/>
        </p:nvSpPr>
        <p:spPr>
          <a:xfrm>
            <a:off x="564762" y="1969660"/>
            <a:ext cx="7262166" cy="2946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584207-B488-4A9D-94D0-A7725018B87E}"/>
              </a:ext>
            </a:extLst>
          </p:cNvPr>
          <p:cNvSpPr/>
          <p:nvPr/>
        </p:nvSpPr>
        <p:spPr>
          <a:xfrm>
            <a:off x="492610" y="18934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07320-1E37-441C-9400-7D75D18D8FA9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Fill">
            <a:extLst>
              <a:ext uri="{FF2B5EF4-FFF2-40B4-BE49-F238E27FC236}">
                <a16:creationId xmlns:a16="http://schemas.microsoft.com/office/drawing/2014/main" id="{62B7D61F-7449-4B75-B456-0C7CEB53E126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3E1E6-8C6B-441C-8DDA-CE4F506F194E}"/>
              </a:ext>
            </a:extLst>
          </p:cNvPr>
          <p:cNvGrpSpPr/>
          <p:nvPr/>
        </p:nvGrpSpPr>
        <p:grpSpPr>
          <a:xfrm>
            <a:off x="564762" y="1086072"/>
            <a:ext cx="2290127" cy="297522"/>
            <a:chOff x="1101232" y="1844825"/>
            <a:chExt cx="5940000" cy="360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60A62BA-9A9E-4159-89B3-5316CCDE49BC}"/>
                </a:ext>
              </a:extLst>
            </p:cNvPr>
            <p:cNvSpPr/>
            <p:nvPr/>
          </p:nvSpPr>
          <p:spPr bwMode="auto">
            <a:xfrm>
              <a:off x="110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입시관리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FDE802-289D-4257-A017-5B287E6A5B01}"/>
                </a:ext>
              </a:extLst>
            </p:cNvPr>
            <p:cNvSpPr/>
            <p:nvPr/>
          </p:nvSpPr>
          <p:spPr bwMode="auto">
            <a:xfrm>
              <a:off x="3081232" y="1844826"/>
              <a:ext cx="198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학습관리</a:t>
              </a:r>
              <a:endPara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6ACD26-A1B7-4CAC-8304-020E6E19C1B3}"/>
                </a:ext>
              </a:extLst>
            </p:cNvPr>
            <p:cNvSpPr/>
            <p:nvPr/>
          </p:nvSpPr>
          <p:spPr bwMode="auto">
            <a:xfrm>
              <a:off x="5061232" y="1844825"/>
              <a:ext cx="1980000" cy="360000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생활관리</a:t>
              </a:r>
              <a:endPara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C5147FEF-358A-42D2-88D3-0838B3D31428}"/>
              </a:ext>
            </a:extLst>
          </p:cNvPr>
          <p:cNvSpPr/>
          <p:nvPr/>
        </p:nvSpPr>
        <p:spPr>
          <a:xfrm>
            <a:off x="1567984" y="49411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C7D034-5909-439F-B75E-1DFCF7AAB05E}"/>
              </a:ext>
            </a:extLst>
          </p:cNvPr>
          <p:cNvSpPr>
            <a:spLocks noChangeAspect="1"/>
          </p:cNvSpPr>
          <p:nvPr/>
        </p:nvSpPr>
        <p:spPr>
          <a:xfrm>
            <a:off x="1780748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5D622-8E56-4569-AC44-680EAB6B0EE6}"/>
              </a:ext>
            </a:extLst>
          </p:cNvPr>
          <p:cNvSpPr>
            <a:spLocks noChangeAspect="1"/>
          </p:cNvSpPr>
          <p:nvPr/>
        </p:nvSpPr>
        <p:spPr>
          <a:xfrm>
            <a:off x="1864357" y="49411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AC6397-0E83-4933-BEDE-B4A1AA042E81}"/>
              </a:ext>
            </a:extLst>
          </p:cNvPr>
          <p:cNvSpPr/>
          <p:nvPr/>
        </p:nvSpPr>
        <p:spPr>
          <a:xfrm>
            <a:off x="1570178" y="2306983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62B239-CFCF-411A-A1CD-A7D004194DCC}"/>
              </a:ext>
            </a:extLst>
          </p:cNvPr>
          <p:cNvSpPr/>
          <p:nvPr/>
        </p:nvSpPr>
        <p:spPr>
          <a:xfrm>
            <a:off x="4349784" y="2298188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48185A2-F96B-49ED-A13B-F1B030A0BBCC}"/>
              </a:ext>
            </a:extLst>
          </p:cNvPr>
          <p:cNvSpPr/>
          <p:nvPr/>
        </p:nvSpPr>
        <p:spPr>
          <a:xfrm>
            <a:off x="6578340" y="2305811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이미지 사용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DCA821B5-C6E6-41E4-9952-F1240B79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474237"/>
              </p:ext>
            </p:extLst>
          </p:nvPr>
        </p:nvGraphicFramePr>
        <p:xfrm>
          <a:off x="8104412" y="211913"/>
          <a:ext cx="1800000" cy="219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자동 롤링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98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9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맞춤 시스템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 담임선생님 영역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입시관리 탭 내 이미지 활용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https://coredj.megastudy.net/intro/2024/first/index.asp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페이지에 이미지가 없어서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페이지로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전달드립니다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C6A34F2F-2DD0-44D2-9B75-5D2811E85BDC}"/>
              </a:ext>
            </a:extLst>
          </p:cNvPr>
          <p:cNvSpPr/>
          <p:nvPr/>
        </p:nvSpPr>
        <p:spPr>
          <a:xfrm>
            <a:off x="697732" y="22623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5550C8-A437-43FC-BC37-9869BB4AF113}"/>
              </a:ext>
            </a:extLst>
          </p:cNvPr>
          <p:cNvSpPr/>
          <p:nvPr/>
        </p:nvSpPr>
        <p:spPr>
          <a:xfrm>
            <a:off x="3407401" y="226230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8068F0-FAA0-4565-8E7B-0755F10B3759}"/>
              </a:ext>
            </a:extLst>
          </p:cNvPr>
          <p:cNvSpPr/>
          <p:nvPr/>
        </p:nvSpPr>
        <p:spPr>
          <a:xfrm>
            <a:off x="5642047" y="22318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84073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B1F51B-92D8-4CAA-8121-1F430BD3671E}"/>
              </a:ext>
            </a:extLst>
          </p:cNvPr>
          <p:cNvSpPr/>
          <p:nvPr/>
        </p:nvSpPr>
        <p:spPr>
          <a:xfrm>
            <a:off x="252601" y="3450897"/>
            <a:ext cx="2924602" cy="22989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4B238-7D09-495C-AD5B-616DA864198E}"/>
              </a:ext>
            </a:extLst>
          </p:cNvPr>
          <p:cNvSpPr/>
          <p:nvPr/>
        </p:nvSpPr>
        <p:spPr>
          <a:xfrm>
            <a:off x="234712" y="5431432"/>
            <a:ext cx="645015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그린반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57A124-D100-4DA8-9C4D-AE8D6FA5F268}"/>
              </a:ext>
            </a:extLst>
          </p:cNvPr>
          <p:cNvGrpSpPr/>
          <p:nvPr/>
        </p:nvGrpSpPr>
        <p:grpSpPr>
          <a:xfrm>
            <a:off x="299964" y="3942999"/>
            <a:ext cx="2761362" cy="1492104"/>
            <a:chOff x="2211349" y="1731914"/>
            <a:chExt cx="3599999" cy="1728000"/>
          </a:xfrm>
        </p:grpSpPr>
        <p:cxnSp>
          <p:nvCxnSpPr>
            <p:cNvPr id="46" name="꺾인 연결선 50">
              <a:extLst>
                <a:ext uri="{FF2B5EF4-FFF2-40B4-BE49-F238E27FC236}">
                  <a16:creationId xmlns:a16="http://schemas.microsoft.com/office/drawing/2014/main" id="{DFA16D7D-9050-4A80-BD85-8041E925070B}"/>
                </a:ext>
              </a:extLst>
            </p:cNvPr>
            <p:cNvCxnSpPr/>
            <p:nvPr/>
          </p:nvCxnSpPr>
          <p:spPr bwMode="auto">
            <a:xfrm rot="10800000" flipV="1">
              <a:off x="2211349" y="3027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51">
              <a:extLst>
                <a:ext uri="{FF2B5EF4-FFF2-40B4-BE49-F238E27FC236}">
                  <a16:creationId xmlns:a16="http://schemas.microsoft.com/office/drawing/2014/main" id="{A81BDF46-D543-4A28-8C34-18F775B3563D}"/>
                </a:ext>
              </a:extLst>
            </p:cNvPr>
            <p:cNvCxnSpPr/>
            <p:nvPr/>
          </p:nvCxnSpPr>
          <p:spPr bwMode="auto">
            <a:xfrm rot="10800000" flipV="1">
              <a:off x="2931348" y="2595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2">
              <a:extLst>
                <a:ext uri="{FF2B5EF4-FFF2-40B4-BE49-F238E27FC236}">
                  <a16:creationId xmlns:a16="http://schemas.microsoft.com/office/drawing/2014/main" id="{D2DAE85A-C08B-476D-949A-067A2A0CEBEF}"/>
                </a:ext>
              </a:extLst>
            </p:cNvPr>
            <p:cNvCxnSpPr/>
            <p:nvPr/>
          </p:nvCxnSpPr>
          <p:spPr bwMode="auto">
            <a:xfrm rot="10800000" flipV="1">
              <a:off x="3651348" y="2163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3">
              <a:extLst>
                <a:ext uri="{FF2B5EF4-FFF2-40B4-BE49-F238E27FC236}">
                  <a16:creationId xmlns:a16="http://schemas.microsoft.com/office/drawing/2014/main" id="{91891409-4026-4934-BEDC-D96C737DC53D}"/>
                </a:ext>
              </a:extLst>
            </p:cNvPr>
            <p:cNvCxnSpPr/>
            <p:nvPr/>
          </p:nvCxnSpPr>
          <p:spPr bwMode="auto">
            <a:xfrm rot="10800000" flipV="1">
              <a:off x="4371348" y="1731914"/>
              <a:ext cx="1440000" cy="432000"/>
            </a:xfrm>
            <a:prstGeom prst="bentConnector3">
              <a:avLst/>
            </a:prstGeom>
            <a:noFill/>
            <a:ln w="3175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D17FCB-160F-4D76-AC3C-6279FA8A3DD4}"/>
              </a:ext>
            </a:extLst>
          </p:cNvPr>
          <p:cNvSpPr/>
          <p:nvPr/>
        </p:nvSpPr>
        <p:spPr>
          <a:xfrm>
            <a:off x="838705" y="5062076"/>
            <a:ext cx="625966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블루반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B9781-9EB1-4AFC-B9D2-A1BC6F760CA0}"/>
              </a:ext>
            </a:extLst>
          </p:cNvPr>
          <p:cNvSpPr/>
          <p:nvPr/>
        </p:nvSpPr>
        <p:spPr>
          <a:xfrm>
            <a:off x="1382923" y="4689049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연고대반</a:t>
            </a:r>
            <a:endParaRPr lang="ko-KR" altLang="en-US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3BAB6E-1905-4E9F-A4F5-FC5D8A212BDB}"/>
              </a:ext>
            </a:extLst>
          </p:cNvPr>
          <p:cNvSpPr/>
          <p:nvPr/>
        </p:nvSpPr>
        <p:spPr>
          <a:xfrm>
            <a:off x="1914480" y="4321332"/>
            <a:ext cx="625966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서울대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의치대반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F9006F-F798-4DCE-908D-AC4F18C0D554}"/>
              </a:ext>
            </a:extLst>
          </p:cNvPr>
          <p:cNvSpPr/>
          <p:nvPr/>
        </p:nvSpPr>
        <p:spPr>
          <a:xfrm>
            <a:off x="2509053" y="3952230"/>
            <a:ext cx="625967" cy="2154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HS</a:t>
            </a:r>
            <a:r>
              <a:rPr lang="ko-KR" altLang="en-US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반</a:t>
            </a:r>
          </a:p>
        </p:txBody>
      </p:sp>
      <p:sp>
        <p:nvSpPr>
          <p:cNvPr id="54" name="위쪽 화살표 58">
            <a:extLst>
              <a:ext uri="{FF2B5EF4-FFF2-40B4-BE49-F238E27FC236}">
                <a16:creationId xmlns:a16="http://schemas.microsoft.com/office/drawing/2014/main" id="{1162988F-68E2-4C48-9372-03ED3608D663}"/>
              </a:ext>
            </a:extLst>
          </p:cNvPr>
          <p:cNvSpPr/>
          <p:nvPr/>
        </p:nvSpPr>
        <p:spPr bwMode="auto">
          <a:xfrm rot="3587484">
            <a:off x="2068630" y="4031857"/>
            <a:ext cx="398045" cy="191461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495467-AF9D-4B4D-ABF7-4BB5FB90A76F}"/>
              </a:ext>
            </a:extLst>
          </p:cNvPr>
          <p:cNvSpPr/>
          <p:nvPr/>
        </p:nvSpPr>
        <p:spPr>
          <a:xfrm>
            <a:off x="1877463" y="5072645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승반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달성 성취감 및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 만족도 상승</a:t>
            </a:r>
            <a:endParaRPr lang="ko-KR" altLang="en-US" sz="300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위쪽 화살표 60">
            <a:extLst>
              <a:ext uri="{FF2B5EF4-FFF2-40B4-BE49-F238E27FC236}">
                <a16:creationId xmlns:a16="http://schemas.microsoft.com/office/drawing/2014/main" id="{301D82D9-1A3B-4FC1-832A-0376F1C55BA3}"/>
              </a:ext>
            </a:extLst>
          </p:cNvPr>
          <p:cNvSpPr/>
          <p:nvPr/>
        </p:nvSpPr>
        <p:spPr bwMode="auto">
          <a:xfrm rot="14400000">
            <a:off x="1141601" y="3308589"/>
            <a:ext cx="398045" cy="191461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8009EE-96C4-433A-BA88-ACAB0E3FD8FD}"/>
              </a:ext>
            </a:extLst>
          </p:cNvPr>
          <p:cNvSpPr/>
          <p:nvPr/>
        </p:nvSpPr>
        <p:spPr>
          <a:xfrm>
            <a:off x="275915" y="3639112"/>
            <a:ext cx="1216532" cy="5001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강반</a:t>
            </a:r>
            <a:endParaRPr lang="en-US" altLang="ko-KR" sz="105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학습방향</a:t>
            </a:r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및 실력 재점검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목표 재도전</a:t>
            </a:r>
            <a:endParaRPr lang="en-US" altLang="ko-KR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타원형 설명선 63">
            <a:extLst>
              <a:ext uri="{FF2B5EF4-FFF2-40B4-BE49-F238E27FC236}">
                <a16:creationId xmlns:a16="http://schemas.microsoft.com/office/drawing/2014/main" id="{BFB7C0F0-3548-4867-9671-6669E55658C9}"/>
              </a:ext>
            </a:extLst>
          </p:cNvPr>
          <p:cNvSpPr/>
          <p:nvPr/>
        </p:nvSpPr>
        <p:spPr bwMode="auto">
          <a:xfrm>
            <a:off x="2675282" y="355049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59" name="타원형 설명선 64">
            <a:extLst>
              <a:ext uri="{FF2B5EF4-FFF2-40B4-BE49-F238E27FC236}">
                <a16:creationId xmlns:a16="http://schemas.microsoft.com/office/drawing/2014/main" id="{2DD57600-2C7D-4EA6-95D4-F3F3B83B0691}"/>
              </a:ext>
            </a:extLst>
          </p:cNvPr>
          <p:cNvSpPr/>
          <p:nvPr/>
        </p:nvSpPr>
        <p:spPr bwMode="auto">
          <a:xfrm>
            <a:off x="2110258" y="3898551"/>
            <a:ext cx="360040" cy="314041"/>
          </a:xfrm>
          <a:prstGeom prst="wedgeEllipseCallout">
            <a:avLst>
              <a:gd name="adj1" fmla="val -44114"/>
              <a:gd name="adj2" fmla="val 67353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장학</a:t>
            </a:r>
            <a:endParaRPr lang="en-US" altLang="ko-KR" sz="700" b="1" spc="-80" dirty="0">
              <a:latin typeface="+mn-ea"/>
              <a:ea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spc="-80" dirty="0">
                <a:latin typeface="+mn-ea"/>
                <a:ea typeface="+mn-ea"/>
              </a:rPr>
              <a:t>혜택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EF0DC2-D7BD-48DA-AEB0-B1E90CC1B881}"/>
              </a:ext>
            </a:extLst>
          </p:cNvPr>
          <p:cNvSpPr txBox="1"/>
          <p:nvPr/>
        </p:nvSpPr>
        <p:spPr>
          <a:xfrm>
            <a:off x="113857" y="1115716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학습 의욕을 높여주는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장학제도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 err="1">
                <a:latin typeface="+mn-ea"/>
                <a:ea typeface="+mn-ea"/>
              </a:rPr>
              <a:t>재원생들의</a:t>
            </a:r>
            <a:r>
              <a:rPr lang="ko-KR" altLang="en-US" sz="1000" spc="-100" dirty="0">
                <a:latin typeface="+mn-ea"/>
                <a:ea typeface="+mn-ea"/>
              </a:rPr>
              <a:t> 노력과 성공의 결과를 응원하며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더 높은 동기와 성취 부여</a:t>
            </a:r>
            <a:r>
              <a:rPr lang="ko-KR" altLang="en-US" sz="1000" spc="-100" dirty="0">
                <a:latin typeface="+mn-ea"/>
                <a:ea typeface="+mn-ea"/>
              </a:rPr>
              <a:t>를 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65" name="모서리가 둥근 직사각형 88">
            <a:extLst>
              <a:ext uri="{FF2B5EF4-FFF2-40B4-BE49-F238E27FC236}">
                <a16:creationId xmlns:a16="http://schemas.microsoft.com/office/drawing/2014/main" id="{E3050C7A-8378-48EA-AB3A-DC456210B512}"/>
              </a:ext>
            </a:extLst>
          </p:cNvPr>
          <p:cNvSpPr/>
          <p:nvPr/>
        </p:nvSpPr>
        <p:spPr bwMode="auto">
          <a:xfrm>
            <a:off x="227768" y="1944196"/>
            <a:ext cx="2968438" cy="1406633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92947B-536B-4B01-B5E7-8518DE6D9AA5}"/>
              </a:ext>
            </a:extLst>
          </p:cNvPr>
          <p:cNvCxnSpPr>
            <a:cxnSpLocks/>
          </p:cNvCxnSpPr>
          <p:nvPr/>
        </p:nvCxnSpPr>
        <p:spPr bwMode="auto">
          <a:xfrm>
            <a:off x="227768" y="2238690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EFC9147-D7E0-45DC-B322-BC40347FC7F9}"/>
              </a:ext>
            </a:extLst>
          </p:cNvPr>
          <p:cNvSpPr txBox="1"/>
          <p:nvPr/>
        </p:nvSpPr>
        <p:spPr>
          <a:xfrm>
            <a:off x="11806" y="1969250"/>
            <a:ext cx="1423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 err="1"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latin typeface="+mn-ea"/>
                <a:ea typeface="+mn-ea"/>
              </a:rPr>
              <a:t> 제도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56E54B-BF4A-4E75-B057-773AB36C1525}"/>
              </a:ext>
            </a:extLst>
          </p:cNvPr>
          <p:cNvSpPr/>
          <p:nvPr/>
        </p:nvSpPr>
        <p:spPr>
          <a:xfrm>
            <a:off x="213815" y="764704"/>
            <a:ext cx="3012579" cy="543664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ill">
            <a:extLst>
              <a:ext uri="{FF2B5EF4-FFF2-40B4-BE49-F238E27FC236}">
                <a16:creationId xmlns:a16="http://schemas.microsoft.com/office/drawing/2014/main" id="{5ED05D3A-344C-42EC-B7FE-BF959E09F575}"/>
              </a:ext>
            </a:extLst>
          </p:cNvPr>
          <p:cNvSpPr>
            <a:spLocks/>
          </p:cNvSpPr>
          <p:nvPr/>
        </p:nvSpPr>
        <p:spPr bwMode="auto">
          <a:xfrm rot="5400000">
            <a:off x="1553085" y="5195451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C3636-FC52-483D-8EBA-E836803AC605}"/>
              </a:ext>
            </a:extLst>
          </p:cNvPr>
          <p:cNvSpPr txBox="1"/>
          <p:nvPr/>
        </p:nvSpPr>
        <p:spPr>
          <a:xfrm>
            <a:off x="245812" y="78238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33833D-3BFB-4C7A-9989-598F23BDE193}"/>
              </a:ext>
            </a:extLst>
          </p:cNvPr>
          <p:cNvSpPr/>
          <p:nvPr/>
        </p:nvSpPr>
        <p:spPr>
          <a:xfrm>
            <a:off x="879727" y="5778962"/>
            <a:ext cx="23469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반편성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장학혜택은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학원별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홈페이지에서 확인 바랍니다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AD701F-76BD-42FD-BF13-BD5CB627ECE4}"/>
              </a:ext>
            </a:extLst>
          </p:cNvPr>
          <p:cNvSpPr txBox="1"/>
          <p:nvPr/>
        </p:nvSpPr>
        <p:spPr>
          <a:xfrm>
            <a:off x="179444" y="2251692"/>
            <a:ext cx="3028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모의고사</a:t>
            </a:r>
            <a:r>
              <a:rPr lang="en-US" altLang="ko-KR" dirty="0"/>
              <a:t>, </a:t>
            </a:r>
            <a:r>
              <a:rPr lang="ko-KR" altLang="en-US" dirty="0"/>
              <a:t>평가원 성적과 학습 태도 점수를 바탕으로 엄격하게 </a:t>
            </a:r>
            <a:r>
              <a:rPr lang="ko-KR" altLang="en-US" b="1" dirty="0"/>
              <a:t>수준별 </a:t>
            </a:r>
            <a:r>
              <a:rPr lang="ko-KR" altLang="en-US" b="1" dirty="0" err="1"/>
              <a:t>반편성</a:t>
            </a:r>
            <a:r>
              <a:rPr lang="ko-KR" altLang="en-US" b="1" dirty="0"/>
              <a:t> 실시 및 연 </a:t>
            </a:r>
            <a:r>
              <a:rPr lang="en-US" altLang="ko-KR" b="1" dirty="0"/>
              <a:t>2~3</a:t>
            </a:r>
            <a:r>
              <a:rPr lang="ko-KR" altLang="en-US" b="1" dirty="0"/>
              <a:t>회 수준별 </a:t>
            </a:r>
            <a:r>
              <a:rPr lang="ko-KR" altLang="en-US" b="1" dirty="0" err="1"/>
              <a:t>승반</a:t>
            </a:r>
            <a:r>
              <a:rPr lang="en-US" altLang="ko-KR" b="1" dirty="0"/>
              <a:t>·</a:t>
            </a:r>
            <a:r>
              <a:rPr lang="ko-KR" altLang="en-US" b="1" dirty="0"/>
              <a:t>강반 운영</a:t>
            </a:r>
          </a:p>
          <a:p>
            <a:r>
              <a:rPr lang="ko-KR" altLang="en-US" dirty="0" err="1"/>
              <a:t>바자관</a:t>
            </a:r>
            <a:r>
              <a:rPr lang="ko-KR" altLang="en-US" dirty="0"/>
              <a:t> 재원생들간의 </a:t>
            </a:r>
            <a:r>
              <a:rPr lang="ko-KR" altLang="en-US" b="1" dirty="0"/>
              <a:t>선의의 경쟁</a:t>
            </a:r>
            <a:r>
              <a:rPr lang="en-US" altLang="ko-KR" b="1" dirty="0"/>
              <a:t>, </a:t>
            </a:r>
            <a:r>
              <a:rPr lang="ko-KR" altLang="en-US" b="1" dirty="0"/>
              <a:t>학구열에 대한 보상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ko-KR" altLang="en-US" dirty="0" err="1"/>
              <a:t>학습상태에</a:t>
            </a:r>
            <a:r>
              <a:rPr lang="ko-KR" altLang="en-US" dirty="0"/>
              <a:t> 대한 경각심을 심어주며 </a:t>
            </a:r>
            <a:r>
              <a:rPr lang="ko-KR" altLang="en-US" b="1" dirty="0" err="1"/>
              <a:t>재원생들의</a:t>
            </a:r>
            <a:r>
              <a:rPr lang="ko-KR" altLang="en-US" b="1" dirty="0"/>
              <a:t> 명확한 목표 지향점 제공</a:t>
            </a:r>
          </a:p>
          <a:p>
            <a:r>
              <a:rPr lang="ko-KR" altLang="en-US" dirty="0"/>
              <a:t>학습 동기 부여로 집단적인 면학분위기와 긍정적인 긴장감 조성</a:t>
            </a:r>
            <a:r>
              <a:rPr lang="en-US" altLang="ko-KR" dirty="0"/>
              <a:t>, </a:t>
            </a:r>
            <a:r>
              <a:rPr lang="ko-KR" altLang="en-US" dirty="0"/>
              <a:t>지속적인 학습 태도 및 성적 향상 관리 가능</a:t>
            </a: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53892297-6C81-4C90-8CD4-D159DDCC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04396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삭제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005600-15B4-4084-8984-59FA645D64BA}"/>
              </a:ext>
            </a:extLst>
          </p:cNvPr>
          <p:cNvSpPr/>
          <p:nvPr/>
        </p:nvSpPr>
        <p:spPr bwMode="auto">
          <a:xfrm>
            <a:off x="999613" y="5786877"/>
            <a:ext cx="2208204" cy="20581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8E1CD-2B08-40AC-864F-652131757607}"/>
              </a:ext>
            </a:extLst>
          </p:cNvPr>
          <p:cNvSpPr/>
          <p:nvPr/>
        </p:nvSpPr>
        <p:spPr>
          <a:xfrm>
            <a:off x="960841" y="570476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57CC51-03A4-4DA5-94DB-56534F80E9E6}"/>
              </a:ext>
            </a:extLst>
          </p:cNvPr>
          <p:cNvSpPr/>
          <p:nvPr/>
        </p:nvSpPr>
        <p:spPr bwMode="auto">
          <a:xfrm>
            <a:off x="2408436" y="1071749"/>
            <a:ext cx="351542" cy="27887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4681DC-C83B-4F82-AC9C-458E1F2F507A}"/>
              </a:ext>
            </a:extLst>
          </p:cNvPr>
          <p:cNvSpPr/>
          <p:nvPr/>
        </p:nvSpPr>
        <p:spPr>
          <a:xfrm>
            <a:off x="2369664" y="98963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F7A8AB-48E3-43E6-843E-CAC378EC2C18}"/>
              </a:ext>
            </a:extLst>
          </p:cNvPr>
          <p:cNvSpPr/>
          <p:nvPr/>
        </p:nvSpPr>
        <p:spPr bwMode="auto">
          <a:xfrm>
            <a:off x="2088146" y="3866312"/>
            <a:ext cx="403384" cy="42046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49F753-73F9-4E23-A5A0-ECEF68C58629}"/>
              </a:ext>
            </a:extLst>
          </p:cNvPr>
          <p:cNvSpPr/>
          <p:nvPr/>
        </p:nvSpPr>
        <p:spPr>
          <a:xfrm>
            <a:off x="2049374" y="378419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4967CE-7777-42A8-8C9D-DF6BE019E176}"/>
              </a:ext>
            </a:extLst>
          </p:cNvPr>
          <p:cNvSpPr/>
          <p:nvPr/>
        </p:nvSpPr>
        <p:spPr bwMode="auto">
          <a:xfrm>
            <a:off x="2655611" y="3505406"/>
            <a:ext cx="403384" cy="42046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2D74D1A-1271-4ABF-B0DA-3C0CBCFE7725}"/>
              </a:ext>
            </a:extLst>
          </p:cNvPr>
          <p:cNvSpPr/>
          <p:nvPr/>
        </p:nvSpPr>
        <p:spPr>
          <a:xfrm>
            <a:off x="2616839" y="342328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9710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8A06E5-41C7-463D-9960-CB69FCB2BF62}"/>
              </a:ext>
            </a:extLst>
          </p:cNvPr>
          <p:cNvSpPr/>
          <p:nvPr/>
        </p:nvSpPr>
        <p:spPr>
          <a:xfrm>
            <a:off x="272480" y="836713"/>
            <a:ext cx="3012579" cy="41044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8">
            <a:extLst>
              <a:ext uri="{FF2B5EF4-FFF2-40B4-BE49-F238E27FC236}">
                <a16:creationId xmlns:a16="http://schemas.microsoft.com/office/drawing/2014/main" id="{6FE084AD-C078-4565-8333-6F65B44B77E2}"/>
              </a:ext>
            </a:extLst>
          </p:cNvPr>
          <p:cNvSpPr/>
          <p:nvPr/>
        </p:nvSpPr>
        <p:spPr bwMode="auto">
          <a:xfrm>
            <a:off x="288343" y="3623677"/>
            <a:ext cx="2968438" cy="1111362"/>
          </a:xfrm>
          <a:prstGeom prst="roundRect">
            <a:avLst>
              <a:gd name="adj" fmla="val 8845"/>
            </a:avLst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982453-5BB0-40C7-A4AD-11559F34E67A}"/>
              </a:ext>
            </a:extLst>
          </p:cNvPr>
          <p:cNvCxnSpPr>
            <a:cxnSpLocks/>
          </p:cNvCxnSpPr>
          <p:nvPr/>
        </p:nvCxnSpPr>
        <p:spPr bwMode="auto">
          <a:xfrm>
            <a:off x="288343" y="3918171"/>
            <a:ext cx="2968438" cy="0"/>
          </a:xfrm>
          <a:prstGeom prst="line">
            <a:avLst/>
          </a:prstGeom>
          <a:noFill/>
          <a:ln w="3175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509B5-B005-4B7C-BD87-5784224926E0}"/>
              </a:ext>
            </a:extLst>
          </p:cNvPr>
          <p:cNvSpPr txBox="1"/>
          <p:nvPr/>
        </p:nvSpPr>
        <p:spPr>
          <a:xfrm>
            <a:off x="270759" y="3647814"/>
            <a:ext cx="793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장학제도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DBCE3D-F0EE-44C0-9DA7-C1E24345B529}"/>
              </a:ext>
            </a:extLst>
          </p:cNvPr>
          <p:cNvSpPr txBox="1"/>
          <p:nvPr/>
        </p:nvSpPr>
        <p:spPr>
          <a:xfrm>
            <a:off x="279921" y="3954779"/>
            <a:ext cx="29684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 err="1">
                <a:latin typeface="+mn-ea"/>
                <a:ea typeface="+mn-ea"/>
              </a:rPr>
              <a:t>바자관</a:t>
            </a:r>
            <a:r>
              <a:rPr lang="ko-KR" altLang="en-US" sz="900" b="1" spc="-100" dirty="0">
                <a:latin typeface="+mn-ea"/>
                <a:ea typeface="+mn-ea"/>
              </a:rPr>
              <a:t> 입학 시 성적에 따라 장학 혜택 제공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+mn-ea"/>
                <a:ea typeface="+mn-ea"/>
              </a:rPr>
              <a:t>우수한 </a:t>
            </a:r>
            <a:r>
              <a:rPr lang="ko-KR" altLang="en-US" sz="900" spc="-100" dirty="0" err="1">
                <a:latin typeface="+mn-ea"/>
                <a:ea typeface="+mn-ea"/>
              </a:rPr>
              <a:t>재원생들이</a:t>
            </a:r>
            <a:r>
              <a:rPr lang="ko-KR" altLang="en-US" sz="900" spc="-100" dirty="0">
                <a:latin typeface="+mn-ea"/>
                <a:ea typeface="+mn-ea"/>
              </a:rPr>
              <a:t> 수능까지 더 좋은 결과를 낼 수 있도록 적극적으로 지원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900" b="1" spc="-100" dirty="0">
                <a:latin typeface="+mn-ea"/>
                <a:ea typeface="+mn-ea"/>
              </a:rPr>
              <a:t>장학제도는 </a:t>
            </a:r>
            <a:r>
              <a:rPr lang="ko-KR" altLang="en-US" sz="900" b="1" spc="-100" dirty="0" err="1">
                <a:latin typeface="+mn-ea"/>
                <a:ea typeface="+mn-ea"/>
              </a:rPr>
              <a:t>승반</a:t>
            </a:r>
            <a:r>
              <a:rPr lang="ko-KR" altLang="en-US" sz="900" b="1" spc="-100" dirty="0">
                <a:latin typeface="+mn-ea"/>
                <a:ea typeface="+mn-ea"/>
              </a:rPr>
              <a:t> 적용 시 함께 적용</a:t>
            </a:r>
            <a:r>
              <a:rPr lang="ko-KR" altLang="en-US" sz="900" spc="-100" dirty="0">
                <a:latin typeface="+mn-ea"/>
                <a:ea typeface="+mn-ea"/>
              </a:rPr>
              <a:t>되어 </a:t>
            </a:r>
            <a:r>
              <a:rPr lang="ko-KR" altLang="en-US" sz="900" spc="-100" dirty="0" err="1">
                <a:latin typeface="+mn-ea"/>
                <a:ea typeface="+mn-ea"/>
              </a:rPr>
              <a:t>재원생들의</a:t>
            </a:r>
            <a:r>
              <a:rPr lang="ko-KR" altLang="en-US" sz="900" spc="-100" dirty="0">
                <a:latin typeface="+mn-ea"/>
                <a:ea typeface="+mn-ea"/>
              </a:rPr>
              <a:t> 노력과 성공의 결과를 응원하며 더 높은 동기와 성취 부여</a:t>
            </a:r>
          </a:p>
        </p:txBody>
      </p:sp>
      <p:sp>
        <p:nvSpPr>
          <p:cNvPr id="83" name="Fill">
            <a:extLst>
              <a:ext uri="{FF2B5EF4-FFF2-40B4-BE49-F238E27FC236}">
                <a16:creationId xmlns:a16="http://schemas.microsoft.com/office/drawing/2014/main" id="{FA295580-E8EC-4752-99C1-166F18F91364}"/>
              </a:ext>
            </a:extLst>
          </p:cNvPr>
          <p:cNvSpPr>
            <a:spLocks/>
          </p:cNvSpPr>
          <p:nvPr/>
        </p:nvSpPr>
        <p:spPr bwMode="auto">
          <a:xfrm rot="5400000">
            <a:off x="1675244" y="3940884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0" name="덧셈 기호 147">
            <a:extLst>
              <a:ext uri="{FF2B5EF4-FFF2-40B4-BE49-F238E27FC236}">
                <a16:creationId xmlns:a16="http://schemas.microsoft.com/office/drawing/2014/main" id="{63F99F7D-745E-44D3-B411-8301DCA9569B}"/>
              </a:ext>
            </a:extLst>
          </p:cNvPr>
          <p:cNvSpPr/>
          <p:nvPr/>
        </p:nvSpPr>
        <p:spPr bwMode="auto">
          <a:xfrm>
            <a:off x="1654748" y="3303341"/>
            <a:ext cx="252000" cy="252000"/>
          </a:xfrm>
          <a:prstGeom prst="mathPlus">
            <a:avLst/>
          </a:prstGeom>
          <a:solidFill>
            <a:schemeClr val="bg1">
              <a:lumMod val="7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5696A484-AD74-43F8-91AF-FBFF9FACE122}"/>
              </a:ext>
            </a:extLst>
          </p:cNvPr>
          <p:cNvSpPr/>
          <p:nvPr/>
        </p:nvSpPr>
        <p:spPr>
          <a:xfrm>
            <a:off x="1567984" y="3140968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91D09F0-A8E9-494F-9AD4-130D4907E280}"/>
              </a:ext>
            </a:extLst>
          </p:cNvPr>
          <p:cNvSpPr>
            <a:spLocks noChangeAspect="1"/>
          </p:cNvSpPr>
          <p:nvPr/>
        </p:nvSpPr>
        <p:spPr>
          <a:xfrm>
            <a:off x="1780748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8BD0B7B-8C86-44D5-B8DB-22B41E286251}"/>
              </a:ext>
            </a:extLst>
          </p:cNvPr>
          <p:cNvSpPr>
            <a:spLocks noChangeAspect="1"/>
          </p:cNvSpPr>
          <p:nvPr/>
        </p:nvSpPr>
        <p:spPr>
          <a:xfrm>
            <a:off x="1864357" y="3140968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EEB24D6-6E6A-4E34-AE0B-EEADC000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04943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인트로</a:t>
                      </a: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내용 유지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영역 삭제</a:t>
                      </a:r>
                      <a:endParaRPr lang="en-US" altLang="ko-KR" sz="9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448129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A6A5A-C066-4200-A534-C9A4C4490F5F}"/>
              </a:ext>
            </a:extLst>
          </p:cNvPr>
          <p:cNvSpPr/>
          <p:nvPr/>
        </p:nvSpPr>
        <p:spPr bwMode="auto">
          <a:xfrm>
            <a:off x="652052" y="918829"/>
            <a:ext cx="7244108" cy="215527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5EB9E8-64E4-4551-8272-FA6BD4C4A894}"/>
              </a:ext>
            </a:extLst>
          </p:cNvPr>
          <p:cNvSpPr/>
          <p:nvPr/>
        </p:nvSpPr>
        <p:spPr>
          <a:xfrm>
            <a:off x="697635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CD82DA-FA1D-4513-B87E-2BAA759F70AA}"/>
              </a:ext>
            </a:extLst>
          </p:cNvPr>
          <p:cNvSpPr/>
          <p:nvPr/>
        </p:nvSpPr>
        <p:spPr>
          <a:xfrm>
            <a:off x="699284" y="1028512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고려대학교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안암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기계공학부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강남 이윤서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6AB65D7-AD27-492A-9D94-74BD2F59CA6D}"/>
              </a:ext>
            </a:extLst>
          </p:cNvPr>
          <p:cNvGrpSpPr/>
          <p:nvPr/>
        </p:nvGrpSpPr>
        <p:grpSpPr>
          <a:xfrm>
            <a:off x="801497" y="1915408"/>
            <a:ext cx="1973538" cy="967910"/>
            <a:chOff x="816877" y="4725144"/>
            <a:chExt cx="1973538" cy="96791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3E64E4D-0D4F-4FCE-95E7-6019AC154254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86" name="꺾인 연결선 111">
                <a:extLst>
                  <a:ext uri="{FF2B5EF4-FFF2-40B4-BE49-F238E27FC236}">
                    <a16:creationId xmlns:a16="http://schemas.microsoft.com/office/drawing/2014/main" id="{CAD62401-2FBB-4483-89C0-022425CE9054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꺾인 연결선 112">
                <a:extLst>
                  <a:ext uri="{FF2B5EF4-FFF2-40B4-BE49-F238E27FC236}">
                    <a16:creationId xmlns:a16="http://schemas.microsoft.com/office/drawing/2014/main" id="{95600D70-E5B1-4F23-819D-A51BA312A57B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꺾인 연결선 113">
                <a:extLst>
                  <a:ext uri="{FF2B5EF4-FFF2-40B4-BE49-F238E27FC236}">
                    <a16:creationId xmlns:a16="http://schemas.microsoft.com/office/drawing/2014/main" id="{8860CF36-4F4C-43D5-8FF9-7E4BA50FF97F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꺾인 연결선 114">
                <a:extLst>
                  <a:ext uri="{FF2B5EF4-FFF2-40B4-BE49-F238E27FC236}">
                    <a16:creationId xmlns:a16="http://schemas.microsoft.com/office/drawing/2014/main" id="{9AF4092E-C416-437F-ACEB-E80D1AA93033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79EB1D-4E07-4A5D-8A82-A73426113043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939EDA1-E49A-4D7F-899C-E9FA594D7768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4DDDDE0-CAA8-447A-B0AF-062611DC5709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2A10037-EA6F-446B-ADF2-358F5098B071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B88FF0C-3657-4494-99EA-571BA5DFEA1A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HS</a:t>
              </a:r>
              <a:r>
                <a:rPr lang="ko-KR" altLang="en-US" sz="600" b="1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</p:grpSp>
      <p:sp>
        <p:nvSpPr>
          <p:cNvPr id="90" name="위쪽 화살표 115">
            <a:extLst>
              <a:ext uri="{FF2B5EF4-FFF2-40B4-BE49-F238E27FC236}">
                <a16:creationId xmlns:a16="http://schemas.microsoft.com/office/drawing/2014/main" id="{47D1937C-F39F-4862-BA60-25048E15AFDA}"/>
              </a:ext>
            </a:extLst>
          </p:cNvPr>
          <p:cNvSpPr/>
          <p:nvPr/>
        </p:nvSpPr>
        <p:spPr bwMode="auto">
          <a:xfrm rot="3501043">
            <a:off x="2240843" y="1621411"/>
            <a:ext cx="206752" cy="658154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사각형 설명선 116">
            <a:extLst>
              <a:ext uri="{FF2B5EF4-FFF2-40B4-BE49-F238E27FC236}">
                <a16:creationId xmlns:a16="http://schemas.microsoft.com/office/drawing/2014/main" id="{4E1A806C-6871-429D-8CF4-34C7E8D4B0C4}"/>
              </a:ext>
            </a:extLst>
          </p:cNvPr>
          <p:cNvSpPr/>
          <p:nvPr/>
        </p:nvSpPr>
        <p:spPr bwMode="auto">
          <a:xfrm>
            <a:off x="1129360" y="1843994"/>
            <a:ext cx="807760" cy="223835"/>
          </a:xfrm>
          <a:prstGeom prst="wedgeRectCallout">
            <a:avLst>
              <a:gd name="adj1" fmla="val 64855"/>
              <a:gd name="adj2" fmla="val -2749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>
                <a:solidFill>
                  <a:srgbClr val="0070C0"/>
                </a:solidFill>
                <a:latin typeface="+mn-ea"/>
                <a:ea typeface="+mn-ea"/>
              </a:rPr>
              <a:t>최상위권반으로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2633B5-0EC3-4BF2-B34E-AA7B2B00EAE2}"/>
              </a:ext>
            </a:extLst>
          </p:cNvPr>
          <p:cNvSpPr/>
          <p:nvPr/>
        </p:nvSpPr>
        <p:spPr>
          <a:xfrm>
            <a:off x="5604391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28E17D1-2B3A-4869-8584-6E766468CE9F}"/>
              </a:ext>
            </a:extLst>
          </p:cNvPr>
          <p:cNvSpPr/>
          <p:nvPr/>
        </p:nvSpPr>
        <p:spPr>
          <a:xfrm>
            <a:off x="5606040" y="1028512"/>
            <a:ext cx="2168732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서울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전기전자공학부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분당 유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DDC34E-CDFB-411F-A3AA-93E807369EA7}"/>
              </a:ext>
            </a:extLst>
          </p:cNvPr>
          <p:cNvSpPr/>
          <p:nvPr/>
        </p:nvSpPr>
        <p:spPr>
          <a:xfrm>
            <a:off x="3379563" y="948535"/>
            <a:ext cx="2170380" cy="20617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BFCFB6E-0CA2-4F7D-A0A6-376EEE880A27}"/>
              </a:ext>
            </a:extLst>
          </p:cNvPr>
          <p:cNvSpPr/>
          <p:nvPr/>
        </p:nvSpPr>
        <p:spPr>
          <a:xfrm>
            <a:off x="3381212" y="1028512"/>
            <a:ext cx="2168732" cy="6309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서울교육대학교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초등교육학과 합격</a:t>
            </a:r>
          </a:p>
          <a:p>
            <a:pPr algn="ctr"/>
            <a:endParaRPr lang="en-US" altLang="ko-KR" sz="5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 부천 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OOO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30966BB-F1DA-4A90-9D5E-E382B12EFC99}"/>
              </a:ext>
            </a:extLst>
          </p:cNvPr>
          <p:cNvGrpSpPr/>
          <p:nvPr/>
        </p:nvGrpSpPr>
        <p:grpSpPr>
          <a:xfrm>
            <a:off x="3483425" y="1915408"/>
            <a:ext cx="1973538" cy="967910"/>
            <a:chOff x="816877" y="4725144"/>
            <a:chExt cx="1973538" cy="967910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3F5E858-69CA-4836-9EE6-A05D7837781D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03" name="꺾인 연결선 128">
                <a:extLst>
                  <a:ext uri="{FF2B5EF4-FFF2-40B4-BE49-F238E27FC236}">
                    <a16:creationId xmlns:a16="http://schemas.microsoft.com/office/drawing/2014/main" id="{1506EC7B-654E-4778-8E42-8E0754563F8F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꺾인 연결선 129">
                <a:extLst>
                  <a:ext uri="{FF2B5EF4-FFF2-40B4-BE49-F238E27FC236}">
                    <a16:creationId xmlns:a16="http://schemas.microsoft.com/office/drawing/2014/main" id="{98058404-FE6C-4CC0-9512-0E440CB1F6C1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30">
                <a:extLst>
                  <a:ext uri="{FF2B5EF4-FFF2-40B4-BE49-F238E27FC236}">
                    <a16:creationId xmlns:a16="http://schemas.microsoft.com/office/drawing/2014/main" id="{E5D85A6B-EFF5-47EC-AE6E-976BA104F5EE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꺾인 연결선 131">
                <a:extLst>
                  <a:ext uri="{FF2B5EF4-FFF2-40B4-BE49-F238E27FC236}">
                    <a16:creationId xmlns:a16="http://schemas.microsoft.com/office/drawing/2014/main" id="{74DA52F5-C733-4DF7-848D-DD7657861A24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501821-A16A-4E3D-A846-8781200514BB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그린반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F884CA3-B8A7-4A0E-854D-4F58FBE2CB29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블루반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3DD2512-D6FD-4F71-942A-7EFFD9705CE6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F1B692F-8C44-4B04-B1D3-417EE5A29DFB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43C3660-40FD-4E36-80FD-2DE73D539AD1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07" name="사각형 설명선 132">
            <a:extLst>
              <a:ext uri="{FF2B5EF4-FFF2-40B4-BE49-F238E27FC236}">
                <a16:creationId xmlns:a16="http://schemas.microsoft.com/office/drawing/2014/main" id="{7957CF88-8DCB-41A6-B09B-0E8A327ED323}"/>
              </a:ext>
            </a:extLst>
          </p:cNvPr>
          <p:cNvSpPr/>
          <p:nvPr/>
        </p:nvSpPr>
        <p:spPr bwMode="auto">
          <a:xfrm>
            <a:off x="3569286" y="184399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08" name="위쪽 화살표 133">
            <a:extLst>
              <a:ext uri="{FF2B5EF4-FFF2-40B4-BE49-F238E27FC236}">
                <a16:creationId xmlns:a16="http://schemas.microsoft.com/office/drawing/2014/main" id="{42276EDF-DD09-4F15-9A46-1E7CE7C6A9DB}"/>
              </a:ext>
            </a:extLst>
          </p:cNvPr>
          <p:cNvSpPr/>
          <p:nvPr/>
        </p:nvSpPr>
        <p:spPr bwMode="auto">
          <a:xfrm rot="3622285">
            <a:off x="4142168" y="1605517"/>
            <a:ext cx="206752" cy="139213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1967850-EA9B-41F0-B1B3-5CD8D1765569}"/>
              </a:ext>
            </a:extLst>
          </p:cNvPr>
          <p:cNvGrpSpPr/>
          <p:nvPr/>
        </p:nvGrpSpPr>
        <p:grpSpPr>
          <a:xfrm>
            <a:off x="5712108" y="1915408"/>
            <a:ext cx="1973538" cy="967910"/>
            <a:chOff x="816877" y="4725144"/>
            <a:chExt cx="1973538" cy="96791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94F7664-13D6-4286-8859-C5EAE1A7C00F}"/>
                </a:ext>
              </a:extLst>
            </p:cNvPr>
            <p:cNvGrpSpPr/>
            <p:nvPr/>
          </p:nvGrpSpPr>
          <p:grpSpPr>
            <a:xfrm>
              <a:off x="816877" y="4725144"/>
              <a:ext cx="1943227" cy="770928"/>
              <a:chOff x="2211349" y="1731914"/>
              <a:chExt cx="3599999" cy="1728000"/>
            </a:xfrm>
          </p:grpSpPr>
          <p:cxnSp>
            <p:nvCxnSpPr>
              <p:cNvPr id="116" name="꺾인 연결선 141">
                <a:extLst>
                  <a:ext uri="{FF2B5EF4-FFF2-40B4-BE49-F238E27FC236}">
                    <a16:creationId xmlns:a16="http://schemas.microsoft.com/office/drawing/2014/main" id="{0CEE2434-C06F-415C-A64E-AA061AFFD800}"/>
                  </a:ext>
                </a:extLst>
              </p:cNvPr>
              <p:cNvCxnSpPr/>
              <p:nvPr/>
            </p:nvCxnSpPr>
            <p:spPr bwMode="auto">
              <a:xfrm rot="10800000" flipV="1">
                <a:off x="2211349" y="3027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꺾인 연결선 142">
                <a:extLst>
                  <a:ext uri="{FF2B5EF4-FFF2-40B4-BE49-F238E27FC236}">
                    <a16:creationId xmlns:a16="http://schemas.microsoft.com/office/drawing/2014/main" id="{1B087FED-3752-4C02-854B-4C8A49B30BCD}"/>
                  </a:ext>
                </a:extLst>
              </p:cNvPr>
              <p:cNvCxnSpPr/>
              <p:nvPr/>
            </p:nvCxnSpPr>
            <p:spPr bwMode="auto">
              <a:xfrm rot="10800000" flipV="1">
                <a:off x="2931348" y="2595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꺾인 연결선 143">
                <a:extLst>
                  <a:ext uri="{FF2B5EF4-FFF2-40B4-BE49-F238E27FC236}">
                    <a16:creationId xmlns:a16="http://schemas.microsoft.com/office/drawing/2014/main" id="{29DC60E4-A68E-4CCF-8968-A38D69BC8DA4}"/>
                  </a:ext>
                </a:extLst>
              </p:cNvPr>
              <p:cNvCxnSpPr/>
              <p:nvPr/>
            </p:nvCxnSpPr>
            <p:spPr bwMode="auto">
              <a:xfrm rot="10800000" flipV="1">
                <a:off x="3651348" y="2163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꺾인 연결선 144">
                <a:extLst>
                  <a:ext uri="{FF2B5EF4-FFF2-40B4-BE49-F238E27FC236}">
                    <a16:creationId xmlns:a16="http://schemas.microsoft.com/office/drawing/2014/main" id="{786FC154-17F9-4F28-A404-B5181F50B0AB}"/>
                  </a:ext>
                </a:extLst>
              </p:cNvPr>
              <p:cNvCxnSpPr/>
              <p:nvPr/>
            </p:nvCxnSpPr>
            <p:spPr bwMode="auto">
              <a:xfrm rot="10800000" flipV="1">
                <a:off x="4371348" y="1731914"/>
                <a:ext cx="1440000" cy="432000"/>
              </a:xfrm>
              <a:prstGeom prst="bentConnector3">
                <a:avLst/>
              </a:prstGeom>
              <a:noFill/>
              <a:ln w="3175" cap="flat" cmpd="sng" algn="ctr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ECE5570-00D7-4549-962B-5F466075D6BE}"/>
                </a:ext>
              </a:extLst>
            </p:cNvPr>
            <p:cNvSpPr/>
            <p:nvPr/>
          </p:nvSpPr>
          <p:spPr>
            <a:xfrm>
              <a:off x="821682" y="5508388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그린반</a:t>
              </a:r>
              <a:endParaRPr lang="ko-KR" altLang="en-US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366785-3355-4DCB-AF6C-0D4345CBC33C}"/>
                </a:ext>
              </a:extLst>
            </p:cNvPr>
            <p:cNvSpPr/>
            <p:nvPr/>
          </p:nvSpPr>
          <p:spPr>
            <a:xfrm>
              <a:off x="1214022" y="5316787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블루반</a:t>
              </a:r>
              <a:endParaRPr lang="ko-KR" altLang="en-US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2736F7A-58EF-456C-B67D-D1B51066B90B}"/>
                </a:ext>
              </a:extLst>
            </p:cNvPr>
            <p:cNvSpPr/>
            <p:nvPr/>
          </p:nvSpPr>
          <p:spPr>
            <a:xfrm>
              <a:off x="1554172" y="5117234"/>
              <a:ext cx="484609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연고대반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18B8D3A-0B81-47F7-962D-89E66723BE44}"/>
                </a:ext>
              </a:extLst>
            </p:cNvPr>
            <p:cNvSpPr/>
            <p:nvPr/>
          </p:nvSpPr>
          <p:spPr>
            <a:xfrm>
              <a:off x="1913180" y="4926180"/>
              <a:ext cx="533070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600" b="1" spc="-80" dirty="0" err="1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+mn-ea"/>
                </a:rPr>
                <a:t>서의치대반</a:t>
              </a:r>
              <a:endParaRPr lang="en-US" altLang="ko-KR" sz="6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F2ED534-6FCC-43DC-908F-51FC22616FA4}"/>
                </a:ext>
              </a:extLst>
            </p:cNvPr>
            <p:cNvSpPr/>
            <p:nvPr/>
          </p:nvSpPr>
          <p:spPr>
            <a:xfrm>
              <a:off x="2389911" y="4737881"/>
              <a:ext cx="400504" cy="1846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HS</a:t>
              </a:r>
              <a:r>
                <a:rPr lang="ko-KR" altLang="en-US" sz="600" spc="-80" dirty="0">
                  <a:ln>
                    <a:solidFill>
                      <a:srgbClr val="00CC99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반</a:t>
              </a:r>
              <a:endParaRPr lang="en-US" altLang="ko-KR" sz="6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123" name="사각형 설명선 145">
            <a:extLst>
              <a:ext uri="{FF2B5EF4-FFF2-40B4-BE49-F238E27FC236}">
                <a16:creationId xmlns:a16="http://schemas.microsoft.com/office/drawing/2014/main" id="{DAD7531E-4C4B-42C9-9234-E02FFF665A25}"/>
              </a:ext>
            </a:extLst>
          </p:cNvPr>
          <p:cNvSpPr/>
          <p:nvPr/>
        </p:nvSpPr>
        <p:spPr bwMode="auto">
          <a:xfrm>
            <a:off x="5797969" y="1843994"/>
            <a:ext cx="807760" cy="223835"/>
          </a:xfrm>
          <a:prstGeom prst="wedgeRectCallout">
            <a:avLst>
              <a:gd name="adj1" fmla="val 20832"/>
              <a:gd name="adj2" fmla="val 107890"/>
            </a:avLst>
          </a:prstGeom>
          <a:solidFill>
            <a:schemeClr val="bg1">
              <a:lumMod val="95000"/>
            </a:scheme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재원 중 </a:t>
            </a:r>
            <a:r>
              <a:rPr lang="en-US" altLang="ko-KR" sz="700" b="1" spc="-80" dirty="0">
                <a:solidFill>
                  <a:srgbClr val="0070C0"/>
                </a:solidFill>
                <a:latin typeface="+mn-ea"/>
                <a:ea typeface="+mn-ea"/>
              </a:rPr>
              <a:t>2</a:t>
            </a:r>
            <a:r>
              <a:rPr lang="ko-KR" altLang="en-US" sz="700" b="1" spc="-80" dirty="0">
                <a:solidFill>
                  <a:srgbClr val="0070C0"/>
                </a:solidFill>
                <a:latin typeface="+mn-ea"/>
                <a:ea typeface="+mn-ea"/>
              </a:rPr>
              <a:t>단계 </a:t>
            </a:r>
            <a:r>
              <a:rPr lang="ko-KR" altLang="en-US" sz="700" b="1" spc="-80" dirty="0" err="1">
                <a:solidFill>
                  <a:srgbClr val="0070C0"/>
                </a:solidFill>
                <a:latin typeface="+mn-ea"/>
                <a:ea typeface="+mn-ea"/>
              </a:rPr>
              <a:t>승반</a:t>
            </a:r>
            <a:endParaRPr lang="ko-KR" altLang="en-US" sz="700" b="1" spc="-8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4" name="위쪽 화살표 146">
            <a:extLst>
              <a:ext uri="{FF2B5EF4-FFF2-40B4-BE49-F238E27FC236}">
                <a16:creationId xmlns:a16="http://schemas.microsoft.com/office/drawing/2014/main" id="{FDADE1CF-5E19-4A68-9571-FC7043983231}"/>
              </a:ext>
            </a:extLst>
          </p:cNvPr>
          <p:cNvSpPr/>
          <p:nvPr/>
        </p:nvSpPr>
        <p:spPr bwMode="auto">
          <a:xfrm rot="3622285">
            <a:off x="6554732" y="1712477"/>
            <a:ext cx="206752" cy="969057"/>
          </a:xfrm>
          <a:prstGeom prst="upArrow">
            <a:avLst/>
          </a:prstGeom>
          <a:solidFill>
            <a:srgbClr val="6699FF">
              <a:alpha val="5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29A6A0E-52A5-4913-8028-CAADDC3BB7D5}"/>
              </a:ext>
            </a:extLst>
          </p:cNvPr>
          <p:cNvSpPr/>
          <p:nvPr/>
        </p:nvSpPr>
        <p:spPr>
          <a:xfrm>
            <a:off x="613281" y="83671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7433B-17DD-4551-B376-04EF56EC6B56}"/>
              </a:ext>
            </a:extLst>
          </p:cNvPr>
          <p:cNvSpPr/>
          <p:nvPr/>
        </p:nvSpPr>
        <p:spPr>
          <a:xfrm>
            <a:off x="6814116" y="699233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9F3BD86-393C-4F2D-8CFF-0B67C76A41F1}"/>
              </a:ext>
            </a:extLst>
          </p:cNvPr>
          <p:cNvSpPr/>
          <p:nvPr/>
        </p:nvSpPr>
        <p:spPr bwMode="auto">
          <a:xfrm>
            <a:off x="270758" y="3329416"/>
            <a:ext cx="3017725" cy="1427141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E50250A-D62E-4A51-A16F-C6ACD0CF39AC}"/>
              </a:ext>
            </a:extLst>
          </p:cNvPr>
          <p:cNvSpPr/>
          <p:nvPr/>
        </p:nvSpPr>
        <p:spPr>
          <a:xfrm>
            <a:off x="231987" y="32473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12715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33842"/>
              </p:ext>
            </p:extLst>
          </p:nvPr>
        </p:nvGraphicFramePr>
        <p:xfrm>
          <a:off x="8104412" y="211913"/>
          <a:ext cx="1800000" cy="76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코어 위클리 모의고사 첫번째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https://mcoredj.megastudy.net/intro/2022/weekly/index.asp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249207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C7DF0C6-89A5-44E8-A456-7C59DA344D7C}"/>
              </a:ext>
            </a:extLst>
          </p:cNvPr>
          <p:cNvSpPr txBox="1"/>
          <p:nvPr/>
        </p:nvSpPr>
        <p:spPr>
          <a:xfrm>
            <a:off x="128170" y="1087744"/>
            <a:ext cx="309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최상위권 대학에 합격한 선배들이 학습한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내 위치를 정확하게 점검하고</a:t>
            </a:r>
            <a:endParaRPr lang="en-US" altLang="ko-KR" sz="10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지속적인 약점 보완</a:t>
            </a:r>
            <a:r>
              <a:rPr lang="ko-KR" altLang="en-US" sz="1000" spc="-100" dirty="0">
                <a:latin typeface="+mn-ea"/>
                <a:ea typeface="+mn-ea"/>
              </a:rPr>
              <a:t>할 수 있는 실전 학습 콘텐츠로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수능 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>
                <a:latin typeface="+mn-ea"/>
                <a:ea typeface="+mn-ea"/>
              </a:rPr>
              <a:t>등급과 고득점을 위한 실력 완성합니다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D65639-84DC-466B-9E6A-619D76FDE001}"/>
              </a:ext>
            </a:extLst>
          </p:cNvPr>
          <p:cNvSpPr/>
          <p:nvPr/>
        </p:nvSpPr>
        <p:spPr>
          <a:xfrm>
            <a:off x="241792" y="3011633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6"/>
            <a:ext cx="3012579" cy="475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ECD1-E898-48A4-AB30-3947BDA738CF}"/>
              </a:ext>
            </a:extLst>
          </p:cNvPr>
          <p:cNvSpPr txBox="1"/>
          <p:nvPr/>
        </p:nvSpPr>
        <p:spPr>
          <a:xfrm>
            <a:off x="245812" y="76887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B78530-7D26-47C8-94A0-92E12AC17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45206"/>
              </p:ext>
            </p:extLst>
          </p:nvPr>
        </p:nvGraphicFramePr>
        <p:xfrm>
          <a:off x="221977" y="2164962"/>
          <a:ext cx="299625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CORE</a:t>
                      </a:r>
                    </a:p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Weekly </a:t>
                      </a:r>
                      <a:r>
                        <a:rPr lang="ko-KR" altLang="en-US" sz="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QUEL</a:t>
                      </a:r>
                    </a:p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메가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대성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THE PREMIUM 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모의고사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학습지</a:t>
                      </a:r>
                      <a:endParaRPr lang="en-US" altLang="ko-KR" sz="900" b="0" spc="-1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pc="-100" dirty="0">
                          <a:latin typeface="+mn-ea"/>
                          <a:ea typeface="+mn-ea"/>
                        </a:rPr>
                        <a:t>월간 장영진</a:t>
                      </a:r>
                      <a:r>
                        <a:rPr lang="en-US" altLang="ko-KR" sz="900" b="0" spc="-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spc="-1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Fill">
            <a:extLst>
              <a:ext uri="{FF2B5EF4-FFF2-40B4-BE49-F238E27FC236}">
                <a16:creationId xmlns:a16="http://schemas.microsoft.com/office/drawing/2014/main" id="{56046500-9AEA-4504-ABE0-A74AE5035DAB}"/>
              </a:ext>
            </a:extLst>
          </p:cNvPr>
          <p:cNvSpPr>
            <a:spLocks/>
          </p:cNvSpPr>
          <p:nvPr/>
        </p:nvSpPr>
        <p:spPr bwMode="auto">
          <a:xfrm rot="5400000">
            <a:off x="1704254" y="4500059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E36FB2-786C-463D-9913-CDAF29E463A6}"/>
              </a:ext>
            </a:extLst>
          </p:cNvPr>
          <p:cNvSpPr/>
          <p:nvPr/>
        </p:nvSpPr>
        <p:spPr bwMode="auto">
          <a:xfrm>
            <a:off x="213813" y="2150186"/>
            <a:ext cx="1405262" cy="38328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4B05EE-D7AB-4CE9-BB7B-A4043BD681B8}"/>
              </a:ext>
            </a:extLst>
          </p:cNvPr>
          <p:cNvSpPr/>
          <p:nvPr/>
        </p:nvSpPr>
        <p:spPr>
          <a:xfrm>
            <a:off x="175041" y="206806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1D24F-C0DB-49BB-BBB1-E0729B6373CA}"/>
              </a:ext>
            </a:extLst>
          </p:cNvPr>
          <p:cNvSpPr txBox="1"/>
          <p:nvPr/>
        </p:nvSpPr>
        <p:spPr>
          <a:xfrm>
            <a:off x="1352600" y="3127460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</a:t>
            </a:r>
            <a:r>
              <a:rPr lang="en-US" altLang="ko-KR" sz="1000" spc="-100" dirty="0">
                <a:latin typeface="+mn-ea"/>
                <a:ea typeface="+mn-ea"/>
              </a:rPr>
              <a:t>CORE </a:t>
            </a:r>
            <a:r>
              <a:rPr lang="ko-KR" altLang="en-US" sz="1000" spc="-100" dirty="0">
                <a:latin typeface="+mn-ea"/>
                <a:ea typeface="+mn-ea"/>
              </a:rPr>
              <a:t>선생님 직접 출제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CORE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Weekly </a:t>
            </a:r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pic>
        <p:nvPicPr>
          <p:cNvPr id="23" name="Picture 8" descr="러셀CORE 위클리 모의고사">
            <a:extLst>
              <a:ext uri="{FF2B5EF4-FFF2-40B4-BE49-F238E27FC236}">
                <a16:creationId xmlns:a16="http://schemas.microsoft.com/office/drawing/2014/main" id="{F971ED47-9297-4838-B434-F57797CF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5" y="3610693"/>
            <a:ext cx="1098443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형 설명선 4">
            <a:extLst>
              <a:ext uri="{FF2B5EF4-FFF2-40B4-BE49-F238E27FC236}">
                <a16:creationId xmlns:a16="http://schemas.microsoft.com/office/drawing/2014/main" id="{A1E4E4D9-4417-47D2-A158-63FA1B6986BD}"/>
              </a:ext>
            </a:extLst>
          </p:cNvPr>
          <p:cNvSpPr/>
          <p:nvPr/>
        </p:nvSpPr>
        <p:spPr bwMode="auto">
          <a:xfrm>
            <a:off x="260604" y="3096682"/>
            <a:ext cx="540000" cy="540000"/>
          </a:xfrm>
          <a:prstGeom prst="wedgeEllipseCallout">
            <a:avLst>
              <a:gd name="adj1" fmla="val 60264"/>
              <a:gd name="adj2" fmla="val 50631"/>
            </a:avLst>
          </a:prstGeom>
          <a:solidFill>
            <a:srgbClr val="0070C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13001E-D99D-48DE-A00E-40D240DFEC26}"/>
              </a:ext>
            </a:extLst>
          </p:cNvPr>
          <p:cNvSpPr/>
          <p:nvPr/>
        </p:nvSpPr>
        <p:spPr>
          <a:xfrm>
            <a:off x="203215" y="3168952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CORE, </a:t>
            </a:r>
          </a:p>
          <a:p>
            <a:pPr algn="ctr"/>
            <a:r>
              <a:rPr lang="ko-KR" altLang="en-US" spc="-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종합반</a:t>
            </a:r>
            <a:r>
              <a:rPr lang="ko-KR" altLang="en-US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AFCD68-507F-4BCA-BE82-FA6AEC873266}"/>
              </a:ext>
            </a:extLst>
          </p:cNvPr>
          <p:cNvSpPr txBox="1"/>
          <p:nvPr/>
        </p:nvSpPr>
        <p:spPr>
          <a:xfrm>
            <a:off x="1352600" y="4116822"/>
            <a:ext cx="18352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선생님들이 직접 출제한 모의고사 콘텐츠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매주 정해진 시간에 집체 모의고사 응시하여 실전 감각 향상 및 긴장감 유지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60">
            <a:extLst>
              <a:ext uri="{FF2B5EF4-FFF2-40B4-BE49-F238E27FC236}">
                <a16:creationId xmlns:a16="http://schemas.microsoft.com/office/drawing/2014/main" id="{50151EF4-9DC8-4F3C-B590-1079D7BDC36B}"/>
              </a:ext>
            </a:extLst>
          </p:cNvPr>
          <p:cNvSpPr/>
          <p:nvPr/>
        </p:nvSpPr>
        <p:spPr bwMode="auto">
          <a:xfrm>
            <a:off x="1440614" y="3845500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A539C-BA1D-4980-A33F-D912F393BEC5}"/>
              </a:ext>
            </a:extLst>
          </p:cNvPr>
          <p:cNvSpPr/>
          <p:nvPr/>
        </p:nvSpPr>
        <p:spPr>
          <a:xfrm>
            <a:off x="1360950" y="377823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517980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26816"/>
              </p:ext>
            </p:extLst>
          </p:nvPr>
        </p:nvGraphicFramePr>
        <p:xfrm>
          <a:off x="8104412" y="211913"/>
          <a:ext cx="1800000" cy="14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https://mcoredj.megastudy.net/event/2021/quel/default.asp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6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https://mcoredj.megastudy.net/intro/2022/premium/index.asp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258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https://mcoredj.megastudy.net/intro/info/2022/monthly/index.asp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208435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FF35CA-DC66-4FAC-98A1-A581C0D0B06C}"/>
              </a:ext>
            </a:extLst>
          </p:cNvPr>
          <p:cNvSpPr/>
          <p:nvPr/>
        </p:nvSpPr>
        <p:spPr>
          <a:xfrm>
            <a:off x="250247" y="3111745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2AC55D-267F-4630-84F4-584058E082D2}"/>
              </a:ext>
            </a:extLst>
          </p:cNvPr>
          <p:cNvSpPr txBox="1"/>
          <p:nvPr/>
        </p:nvSpPr>
        <p:spPr>
          <a:xfrm>
            <a:off x="1476138" y="3324176"/>
            <a:ext cx="171202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전략에 실전을 </a:t>
            </a:r>
            <a:r>
              <a:rPr lang="en-US" altLang="ko-KR" sz="1000" spc="-100" dirty="0">
                <a:latin typeface="+mn-ea"/>
                <a:ea typeface="+mn-ea"/>
              </a:rPr>
              <a:t>THE</a:t>
            </a:r>
            <a:r>
              <a:rPr lang="ko-KR" altLang="en-US" sz="1000" spc="-100" dirty="0">
                <a:latin typeface="+mn-ea"/>
                <a:ea typeface="+mn-ea"/>
              </a:rPr>
              <a:t>하다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메가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X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대성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더 프리미엄 모의고사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7C903A-EC29-4F8F-9B55-7DEB97D8EB71}"/>
              </a:ext>
            </a:extLst>
          </p:cNvPr>
          <p:cNvSpPr txBox="1"/>
          <p:nvPr/>
        </p:nvSpPr>
        <p:spPr>
          <a:xfrm>
            <a:off x="1476138" y="4326634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과목별 전문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출제진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및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다회차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검토 과정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전과목 모두 구성 및 정확한 객관적인 위치 확인</a:t>
            </a:r>
          </a:p>
        </p:txBody>
      </p:sp>
      <p:pic>
        <p:nvPicPr>
          <p:cNvPr id="87" name="Picture 6" descr="메가X대성 더 프리미엄 모의고사">
            <a:extLst>
              <a:ext uri="{FF2B5EF4-FFF2-40B4-BE49-F238E27FC236}">
                <a16:creationId xmlns:a16="http://schemas.microsoft.com/office/drawing/2014/main" id="{F3699488-E647-405D-9233-E86E2A9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23" y="3588405"/>
            <a:ext cx="1140507" cy="11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모서리가 둥근 직사각형 59">
            <a:extLst>
              <a:ext uri="{FF2B5EF4-FFF2-40B4-BE49-F238E27FC236}">
                <a16:creationId xmlns:a16="http://schemas.microsoft.com/office/drawing/2014/main" id="{0811AEFD-AF9F-443C-B0CB-8B5C2E0650F3}"/>
              </a:ext>
            </a:extLst>
          </p:cNvPr>
          <p:cNvSpPr/>
          <p:nvPr/>
        </p:nvSpPr>
        <p:spPr bwMode="auto">
          <a:xfrm>
            <a:off x="1564151" y="4059679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A47622-4691-43BE-83B3-04F93E7434DE}"/>
              </a:ext>
            </a:extLst>
          </p:cNvPr>
          <p:cNvSpPr/>
          <p:nvPr/>
        </p:nvSpPr>
        <p:spPr>
          <a:xfrm>
            <a:off x="1510965" y="399659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2D5AF-B04C-4E06-A18F-4EE7AD600933}"/>
              </a:ext>
            </a:extLst>
          </p:cNvPr>
          <p:cNvSpPr/>
          <p:nvPr/>
        </p:nvSpPr>
        <p:spPr>
          <a:xfrm>
            <a:off x="213815" y="751197"/>
            <a:ext cx="3012579" cy="45500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4D888C-26AA-4CD7-8AA7-D95AB9F25D21}"/>
              </a:ext>
            </a:extLst>
          </p:cNvPr>
          <p:cNvSpPr txBox="1"/>
          <p:nvPr/>
        </p:nvSpPr>
        <p:spPr>
          <a:xfrm>
            <a:off x="124479" y="523711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 36p 1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상세내용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B522F-B2F1-4023-91E7-689537636609}"/>
              </a:ext>
            </a:extLst>
          </p:cNvPr>
          <p:cNvSpPr txBox="1"/>
          <p:nvPr/>
        </p:nvSpPr>
        <p:spPr>
          <a:xfrm>
            <a:off x="244177" y="3123412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#2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62B22B-40B0-4B3A-98DD-51E23C2D6707}"/>
              </a:ext>
            </a:extLst>
          </p:cNvPr>
          <p:cNvSpPr/>
          <p:nvPr/>
        </p:nvSpPr>
        <p:spPr>
          <a:xfrm>
            <a:off x="3351515" y="838854"/>
            <a:ext cx="2950893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911B13-F05E-45B6-8675-D6FB0FD72810}"/>
              </a:ext>
            </a:extLst>
          </p:cNvPr>
          <p:cNvSpPr txBox="1"/>
          <p:nvPr/>
        </p:nvSpPr>
        <p:spPr>
          <a:xfrm>
            <a:off x="3345445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#3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80" name="Picture 2" descr="월간 학습지 장영진">
            <a:extLst>
              <a:ext uri="{FF2B5EF4-FFF2-40B4-BE49-F238E27FC236}">
                <a16:creationId xmlns:a16="http://schemas.microsoft.com/office/drawing/2014/main" id="{49425ADD-065E-4A80-B226-A6543340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93" y="1354276"/>
            <a:ext cx="1077631" cy="10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487D15-DE24-4978-B9F0-7525C0692ADC}"/>
              </a:ext>
            </a:extLst>
          </p:cNvPr>
          <p:cNvSpPr txBox="1"/>
          <p:nvPr/>
        </p:nvSpPr>
        <p:spPr>
          <a:xfrm>
            <a:off x="4509300" y="976960"/>
            <a:ext cx="1712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러셀 수학 월간지</a:t>
            </a:r>
          </a:p>
          <a:p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학습지</a:t>
            </a:r>
            <a:endParaRPr lang="en-US" altLang="ko-KR" sz="1400" b="1" spc="-150" dirty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50" dirty="0">
                <a:solidFill>
                  <a:srgbClr val="0070C0"/>
                </a:solidFill>
                <a:latin typeface="+mn-ea"/>
                <a:ea typeface="+mn-ea"/>
              </a:rPr>
              <a:t>월간 장영진</a:t>
            </a:r>
            <a:r>
              <a:rPr lang="en-US" altLang="ko-KR" sz="1400" b="1" spc="-15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89D5E2-AA40-4210-9B29-AFA1172DA995}"/>
              </a:ext>
            </a:extLst>
          </p:cNvPr>
          <p:cNvSpPr txBox="1"/>
          <p:nvPr/>
        </p:nvSpPr>
        <p:spPr>
          <a:xfrm>
            <a:off x="4509300" y="1979418"/>
            <a:ext cx="17120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 장영진 선생님의 자작 문항으로 매월 집체 모의고사 진행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수험생활에 필요한 다양한 </a:t>
            </a: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수학∙입시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 제공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BF3FF1C4-8E6E-4A17-95B3-B27AD2E67025}"/>
              </a:ext>
            </a:extLst>
          </p:cNvPr>
          <p:cNvSpPr/>
          <p:nvPr/>
        </p:nvSpPr>
        <p:spPr bwMode="auto">
          <a:xfrm>
            <a:off x="4597313" y="1708096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22D8073-40C0-4E82-8204-7F7F919CB4A7}"/>
              </a:ext>
            </a:extLst>
          </p:cNvPr>
          <p:cNvSpPr/>
          <p:nvPr/>
        </p:nvSpPr>
        <p:spPr>
          <a:xfrm>
            <a:off x="4544127" y="164092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95AEFC-43B5-458D-A1AE-CE0AD4977332}"/>
              </a:ext>
            </a:extLst>
          </p:cNvPr>
          <p:cNvSpPr/>
          <p:nvPr/>
        </p:nvSpPr>
        <p:spPr>
          <a:xfrm>
            <a:off x="229003" y="844314"/>
            <a:ext cx="2946025" cy="20875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57AEC-69A7-407E-9FD9-98CAC0620951}"/>
              </a:ext>
            </a:extLst>
          </p:cNvPr>
          <p:cNvSpPr txBox="1"/>
          <p:nvPr/>
        </p:nvSpPr>
        <p:spPr>
          <a:xfrm>
            <a:off x="1371123" y="996049"/>
            <a:ext cx="1761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00" dirty="0">
                <a:latin typeface="+mn-ea"/>
                <a:ea typeface="+mn-ea"/>
              </a:rPr>
              <a:t>최신 출제 경향 맞춤 실전 수능</a:t>
            </a:r>
          </a:p>
          <a:p>
            <a:r>
              <a:rPr lang="en-US" altLang="ko-KR" sz="1400" b="1" spc="-100" dirty="0">
                <a:solidFill>
                  <a:srgbClr val="0070C0"/>
                </a:solidFill>
                <a:latin typeface="+mn-ea"/>
                <a:ea typeface="+mn-ea"/>
              </a:rPr>
              <a:t>QUEL</a:t>
            </a:r>
          </a:p>
          <a:p>
            <a:r>
              <a:rPr lang="ko-KR" altLang="en-US" sz="1400" b="1" spc="-100" dirty="0">
                <a:solidFill>
                  <a:srgbClr val="0070C0"/>
                </a:solidFill>
                <a:latin typeface="+mn-ea"/>
                <a:ea typeface="+mn-ea"/>
              </a:rPr>
              <a:t>모의고사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B8DC2-A6E3-4289-9085-DD8AD1455523}"/>
              </a:ext>
            </a:extLst>
          </p:cNvPr>
          <p:cNvSpPr txBox="1"/>
          <p:nvPr/>
        </p:nvSpPr>
        <p:spPr>
          <a:xfrm>
            <a:off x="1371123" y="1998507"/>
            <a:ext cx="17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메가스터디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 전 영역 실전 수능 대비 모의고사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출제 경향에 맞춘 강도 있는 실전 훈련</a:t>
            </a:r>
          </a:p>
        </p:txBody>
      </p:sp>
      <p:pic>
        <p:nvPicPr>
          <p:cNvPr id="23" name="Picture 2" descr="퀄 모의고사">
            <a:extLst>
              <a:ext uri="{FF2B5EF4-FFF2-40B4-BE49-F238E27FC236}">
                <a16:creationId xmlns:a16="http://schemas.microsoft.com/office/drawing/2014/main" id="{C59FC1C9-81FC-434A-A8B4-3EEAA0D0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4" y="1152964"/>
            <a:ext cx="1100641" cy="13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58">
            <a:extLst>
              <a:ext uri="{FF2B5EF4-FFF2-40B4-BE49-F238E27FC236}">
                <a16:creationId xmlns:a16="http://schemas.microsoft.com/office/drawing/2014/main" id="{318FF843-739D-4C88-85E0-F80DBD477171}"/>
              </a:ext>
            </a:extLst>
          </p:cNvPr>
          <p:cNvSpPr/>
          <p:nvPr/>
        </p:nvSpPr>
        <p:spPr bwMode="auto">
          <a:xfrm>
            <a:off x="1459137" y="1731552"/>
            <a:ext cx="1029215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자세히 보기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6FAFF0-F5BD-4FD0-B97D-4F946DCE76A0}"/>
              </a:ext>
            </a:extLst>
          </p:cNvPr>
          <p:cNvSpPr/>
          <p:nvPr/>
        </p:nvSpPr>
        <p:spPr>
          <a:xfrm>
            <a:off x="1379366" y="166847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E3FA28-43FE-4866-AB3D-8AC09111189E}"/>
              </a:ext>
            </a:extLst>
          </p:cNvPr>
          <p:cNvSpPr/>
          <p:nvPr/>
        </p:nvSpPr>
        <p:spPr>
          <a:xfrm>
            <a:off x="3332683" y="751198"/>
            <a:ext cx="3012579" cy="228203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064A83-2AD6-4BDE-AC9A-1320EF833F1A}"/>
              </a:ext>
            </a:extLst>
          </p:cNvPr>
          <p:cNvSpPr txBox="1"/>
          <p:nvPr/>
        </p:nvSpPr>
        <p:spPr>
          <a:xfrm>
            <a:off x="225989" y="850521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#1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497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9654DB-77B1-4980-BEB3-F0E66C1D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167792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35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인트로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이미지 유지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47428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39B5D2-68BC-4BD1-931C-671BCAF202DA}"/>
              </a:ext>
            </a:extLst>
          </p:cNvPr>
          <p:cNvSpPr/>
          <p:nvPr/>
        </p:nvSpPr>
        <p:spPr>
          <a:xfrm>
            <a:off x="567340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7" name="Picture 2" descr="https://russeldata.megastudy.net/campus/images/russel/core_gj/2023/winter_overall/program_img04.jpg">
            <a:extLst>
              <a:ext uri="{FF2B5EF4-FFF2-40B4-BE49-F238E27FC236}">
                <a16:creationId xmlns:a16="http://schemas.microsoft.com/office/drawing/2014/main" id="{42550232-B322-468C-8664-AB15EDE58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-218" r="6276" b="42165"/>
          <a:stretch/>
        </p:blipFill>
        <p:spPr bwMode="auto">
          <a:xfrm>
            <a:off x="5896708" y="1288309"/>
            <a:ext cx="1693043" cy="18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061AC3-94EE-421C-B603-9159023F404C}"/>
              </a:ext>
            </a:extLst>
          </p:cNvPr>
          <p:cNvSpPr/>
          <p:nvPr/>
        </p:nvSpPr>
        <p:spPr>
          <a:xfrm>
            <a:off x="3429353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Picture 6" descr="https://russeldata.megastudy.net/campus/images/russel/intro/2023/winter/program_img03.png">
            <a:extLst>
              <a:ext uri="{FF2B5EF4-FFF2-40B4-BE49-F238E27FC236}">
                <a16:creationId xmlns:a16="http://schemas.microsoft.com/office/drawing/2014/main" id="{D4952506-0580-4F20-B203-AF5C2C7A3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r="8795" b="44310"/>
          <a:stretch/>
        </p:blipFill>
        <p:spPr bwMode="auto">
          <a:xfrm>
            <a:off x="3609211" y="1255523"/>
            <a:ext cx="1800200" cy="18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7F1D70-D001-4FBD-967C-BD92E18FC013}"/>
              </a:ext>
            </a:extLst>
          </p:cNvPr>
          <p:cNvSpPr/>
          <p:nvPr/>
        </p:nvSpPr>
        <p:spPr>
          <a:xfrm>
            <a:off x="632842" y="750100"/>
            <a:ext cx="2159918" cy="3204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4" name="Picture 4" descr="https://russeldata.megastudy.net/campus/images/russel/intro/2023/winter/program_img02.png">
            <a:extLst>
              <a:ext uri="{FF2B5EF4-FFF2-40B4-BE49-F238E27FC236}">
                <a16:creationId xmlns:a16="http://schemas.microsoft.com/office/drawing/2014/main" id="{844A9937-65E5-4E72-ACC8-EB9A8634B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9"/>
          <a:stretch/>
        </p:blipFill>
        <p:spPr bwMode="auto">
          <a:xfrm>
            <a:off x="848544" y="1255701"/>
            <a:ext cx="1715172" cy="18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2B1F98-C28D-4573-90FD-62667B989B9D}"/>
              </a:ext>
            </a:extLst>
          </p:cNvPr>
          <p:cNvSpPr txBox="1"/>
          <p:nvPr/>
        </p:nvSpPr>
        <p:spPr>
          <a:xfrm>
            <a:off x="63284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학습 </a:t>
            </a:r>
            <a:r>
              <a:rPr lang="ko-KR" altLang="en-US" sz="1200" b="1" spc="-100" dirty="0" err="1">
                <a:latin typeface="+mn-ea"/>
                <a:ea typeface="+mn-ea"/>
              </a:rPr>
              <a:t>플래너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0DBAE-A8E7-4817-B522-49BDC290A7C2}"/>
              </a:ext>
            </a:extLst>
          </p:cNvPr>
          <p:cNvSpPr txBox="1"/>
          <p:nvPr/>
        </p:nvSpPr>
        <p:spPr>
          <a:xfrm>
            <a:off x="63887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학습 목표 수립 및 자기주도학습 훈련</a:t>
            </a:r>
          </a:p>
          <a:p>
            <a:r>
              <a:rPr lang="ko-KR" altLang="en-US" dirty="0"/>
              <a:t>매일 </a:t>
            </a:r>
            <a:r>
              <a:rPr lang="ko-KR" altLang="en-US" dirty="0" err="1"/>
              <a:t>시간별</a:t>
            </a:r>
            <a:r>
              <a:rPr lang="en-US" altLang="ko-KR" dirty="0"/>
              <a:t>/</a:t>
            </a:r>
            <a:r>
              <a:rPr lang="ko-KR" altLang="en-US" dirty="0"/>
              <a:t>과목별 목표 학습량과 실제 학습량 비교 후 담임선생님의 피드백을 통해 학습 상황 점검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87D000-47B8-4DA3-8241-1A3EAD0E3AE1}"/>
              </a:ext>
            </a:extLst>
          </p:cNvPr>
          <p:cNvSpPr txBox="1"/>
          <p:nvPr/>
        </p:nvSpPr>
        <p:spPr>
          <a:xfrm>
            <a:off x="3429352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 err="1">
                <a:latin typeface="+mn-ea"/>
                <a:ea typeface="+mn-ea"/>
              </a:rPr>
              <a:t>일일수학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latin typeface="+mn-ea"/>
                <a:ea typeface="+mn-ea"/>
              </a:rPr>
              <a:t>30</a:t>
            </a:r>
            <a:r>
              <a:rPr lang="ko-KR" altLang="en-US" sz="1200" b="1" spc="-100" dirty="0">
                <a:latin typeface="+mn-ea"/>
                <a:ea typeface="+mn-ea"/>
              </a:rPr>
              <a:t>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3AE666-73E8-458E-8CF6-31222E458D0F}"/>
              </a:ext>
            </a:extLst>
          </p:cNvPr>
          <p:cNvSpPr txBox="1"/>
          <p:nvPr/>
        </p:nvSpPr>
        <p:spPr>
          <a:xfrm>
            <a:off x="3435381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매일 일정한 양의 수학 문제풀이로 습관 형성</a:t>
            </a:r>
          </a:p>
          <a:p>
            <a:r>
              <a:rPr lang="ko-KR" altLang="en-US" dirty="0"/>
              <a:t>지속적인 훈련으로 실수 방지 및 습관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3ABC8D-CA9A-4438-89AB-1836707A2683}"/>
              </a:ext>
            </a:extLst>
          </p:cNvPr>
          <p:cNvSpPr txBox="1"/>
          <p:nvPr/>
        </p:nvSpPr>
        <p:spPr>
          <a:xfrm>
            <a:off x="5673401" y="880404"/>
            <a:ext cx="215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러셀 </a:t>
            </a:r>
            <a:r>
              <a:rPr lang="ko-KR" altLang="en-US" sz="1200" b="1" spc="-100" dirty="0" err="1">
                <a:latin typeface="+mn-ea"/>
                <a:ea typeface="+mn-ea"/>
              </a:rPr>
              <a:t>총평노트</a:t>
            </a:r>
            <a:endParaRPr lang="ko-KR" altLang="en-US" sz="1200" b="1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42E053-914B-4ECC-8349-D54F790CC3C0}"/>
              </a:ext>
            </a:extLst>
          </p:cNvPr>
          <p:cNvSpPr txBox="1"/>
          <p:nvPr/>
        </p:nvSpPr>
        <p:spPr>
          <a:xfrm>
            <a:off x="5679430" y="3230115"/>
            <a:ext cx="215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0488" indent="-90488">
              <a:buFont typeface="Arial" panose="020B0604020202020204" pitchFamily="34" charset="0"/>
              <a:buChar char="•"/>
              <a:defRPr sz="900" spc="-100">
                <a:latin typeface="+mn-ea"/>
                <a:ea typeface="+mn-ea"/>
              </a:defRPr>
            </a:lvl1pPr>
          </a:lstStyle>
          <a:p>
            <a:r>
              <a:rPr lang="ko-KR" altLang="en-US" spc="-150" dirty="0"/>
              <a:t>시험 응시 전후 목표 성적과 실제 성적 기록</a:t>
            </a:r>
          </a:p>
          <a:p>
            <a:r>
              <a:rPr lang="ko-KR" altLang="en-US" spc="-150" dirty="0"/>
              <a:t>과목별 성적 변화 확인으로 향후 목표 설정 및 보완</a:t>
            </a:r>
          </a:p>
          <a:p>
            <a:r>
              <a:rPr lang="ko-KR" altLang="en-US" spc="-150" dirty="0"/>
              <a:t>실수</a:t>
            </a:r>
            <a:r>
              <a:rPr lang="en-US" altLang="ko-KR" spc="-150" dirty="0"/>
              <a:t>, </a:t>
            </a:r>
            <a:r>
              <a:rPr lang="ko-KR" altLang="en-US" spc="-150" dirty="0"/>
              <a:t>오답 등 자기 평가를 통해 취약점 개선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FE0BE3-268C-4FFE-BF99-9A7C3EB4FB04}"/>
              </a:ext>
            </a:extLst>
          </p:cNvPr>
          <p:cNvSpPr/>
          <p:nvPr/>
        </p:nvSpPr>
        <p:spPr>
          <a:xfrm>
            <a:off x="213815" y="404664"/>
            <a:ext cx="3012579" cy="61926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AF058E55-0643-4546-8F82-2BDFED3A0214}"/>
              </a:ext>
            </a:extLst>
          </p:cNvPr>
          <p:cNvSpPr/>
          <p:nvPr/>
        </p:nvSpPr>
        <p:spPr>
          <a:xfrm>
            <a:off x="1522940" y="4097787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82C04F-24F0-4C6F-B3F3-11C7851341D7}"/>
              </a:ext>
            </a:extLst>
          </p:cNvPr>
          <p:cNvSpPr>
            <a:spLocks noChangeAspect="1"/>
          </p:cNvSpPr>
          <p:nvPr/>
        </p:nvSpPr>
        <p:spPr>
          <a:xfrm>
            <a:off x="1735704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AF7760-8016-4E0A-B9D1-B7063836F6EE}"/>
              </a:ext>
            </a:extLst>
          </p:cNvPr>
          <p:cNvSpPr>
            <a:spLocks noChangeAspect="1"/>
          </p:cNvSpPr>
          <p:nvPr/>
        </p:nvSpPr>
        <p:spPr>
          <a:xfrm>
            <a:off x="1819313" y="4097787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ill">
            <a:extLst>
              <a:ext uri="{FF2B5EF4-FFF2-40B4-BE49-F238E27FC236}">
                <a16:creationId xmlns:a16="http://schemas.microsoft.com/office/drawing/2014/main" id="{1FE200BA-814E-4B66-AC58-523E7EAFFA74}"/>
              </a:ext>
            </a:extLst>
          </p:cNvPr>
          <p:cNvSpPr>
            <a:spLocks/>
          </p:cNvSpPr>
          <p:nvPr/>
        </p:nvSpPr>
        <p:spPr bwMode="auto">
          <a:xfrm rot="5400000">
            <a:off x="1544231" y="5597066"/>
            <a:ext cx="177791" cy="2000571"/>
          </a:xfrm>
          <a:custGeom>
            <a:avLst/>
            <a:gdLst>
              <a:gd name="T0" fmla="*/ 74 w 151"/>
              <a:gd name="T1" fmla="*/ 588 h 588"/>
              <a:gd name="T2" fmla="*/ 151 w 151"/>
              <a:gd name="T3" fmla="*/ 518 h 588"/>
              <a:gd name="T4" fmla="*/ 74 w 151"/>
              <a:gd name="T5" fmla="*/ 441 h 588"/>
              <a:gd name="T6" fmla="*/ 151 w 151"/>
              <a:gd name="T7" fmla="*/ 375 h 588"/>
              <a:gd name="T8" fmla="*/ 74 w 151"/>
              <a:gd name="T9" fmla="*/ 294 h 588"/>
              <a:gd name="T10" fmla="*/ 151 w 151"/>
              <a:gd name="T11" fmla="*/ 231 h 588"/>
              <a:gd name="T12" fmla="*/ 74 w 151"/>
              <a:gd name="T13" fmla="*/ 147 h 588"/>
              <a:gd name="T14" fmla="*/ 151 w 151"/>
              <a:gd name="T15" fmla="*/ 88 h 588"/>
              <a:gd name="T16" fmla="*/ 74 w 151"/>
              <a:gd name="T17" fmla="*/ 0 h 588"/>
              <a:gd name="T18" fmla="*/ 0 w 151"/>
              <a:gd name="T19" fmla="*/ 0 h 588"/>
              <a:gd name="T20" fmla="*/ 78 w 151"/>
              <a:gd name="T21" fmla="*/ 88 h 588"/>
              <a:gd name="T22" fmla="*/ 0 w 151"/>
              <a:gd name="T23" fmla="*/ 147 h 588"/>
              <a:gd name="T24" fmla="*/ 78 w 151"/>
              <a:gd name="T25" fmla="*/ 231 h 588"/>
              <a:gd name="T26" fmla="*/ 0 w 151"/>
              <a:gd name="T27" fmla="*/ 294 h 588"/>
              <a:gd name="T28" fmla="*/ 78 w 151"/>
              <a:gd name="T29" fmla="*/ 375 h 588"/>
              <a:gd name="T30" fmla="*/ 0 w 151"/>
              <a:gd name="T31" fmla="*/ 441 h 588"/>
              <a:gd name="T32" fmla="*/ 78 w 151"/>
              <a:gd name="T33" fmla="*/ 518 h 588"/>
              <a:gd name="T34" fmla="*/ 0 w 151"/>
              <a:gd name="T35" fmla="*/ 588 h 588"/>
              <a:gd name="T36" fmla="*/ 74 w 151"/>
              <a:gd name="T37" fmla="*/ 588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1" h="588">
                <a:moveTo>
                  <a:pt x="74" y="588"/>
                </a:moveTo>
                <a:lnTo>
                  <a:pt x="151" y="518"/>
                </a:lnTo>
                <a:lnTo>
                  <a:pt x="74" y="441"/>
                </a:lnTo>
                <a:lnTo>
                  <a:pt x="151" y="375"/>
                </a:lnTo>
                <a:lnTo>
                  <a:pt x="74" y="294"/>
                </a:lnTo>
                <a:lnTo>
                  <a:pt x="151" y="231"/>
                </a:lnTo>
                <a:lnTo>
                  <a:pt x="74" y="147"/>
                </a:lnTo>
                <a:lnTo>
                  <a:pt x="151" y="88"/>
                </a:lnTo>
                <a:lnTo>
                  <a:pt x="74" y="0"/>
                </a:lnTo>
                <a:lnTo>
                  <a:pt x="0" y="0"/>
                </a:lnTo>
                <a:lnTo>
                  <a:pt x="78" y="88"/>
                </a:lnTo>
                <a:lnTo>
                  <a:pt x="0" y="147"/>
                </a:lnTo>
                <a:lnTo>
                  <a:pt x="78" y="231"/>
                </a:lnTo>
                <a:lnTo>
                  <a:pt x="0" y="294"/>
                </a:lnTo>
                <a:lnTo>
                  <a:pt x="78" y="375"/>
                </a:lnTo>
                <a:lnTo>
                  <a:pt x="0" y="441"/>
                </a:lnTo>
                <a:lnTo>
                  <a:pt x="78" y="518"/>
                </a:lnTo>
                <a:lnTo>
                  <a:pt x="0" y="588"/>
                </a:lnTo>
                <a:lnTo>
                  <a:pt x="74" y="58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57D44-6E4C-438E-B633-E92ABAA65117}"/>
              </a:ext>
            </a:extLst>
          </p:cNvPr>
          <p:cNvSpPr txBox="1"/>
          <p:nvPr/>
        </p:nvSpPr>
        <p:spPr>
          <a:xfrm>
            <a:off x="332609" y="4605341"/>
            <a:ext cx="29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실전 대비 훈련을 위해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정기적으로 집체 모의고사를 진행</a:t>
            </a:r>
            <a:r>
              <a:rPr lang="ko-KR" altLang="en-US" sz="1000" spc="-100" dirty="0">
                <a:latin typeface="+mn-ea"/>
                <a:ea typeface="+mn-ea"/>
              </a:rPr>
              <a:t>합니다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0164CB-F8A1-4BEC-B19D-D448197D3727}"/>
              </a:ext>
            </a:extLst>
          </p:cNvPr>
          <p:cNvSpPr/>
          <p:nvPr/>
        </p:nvSpPr>
        <p:spPr>
          <a:xfrm>
            <a:off x="332609" y="4997701"/>
            <a:ext cx="5103457" cy="139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FAF18-5321-4B6B-A421-C37F36E3BD02}"/>
              </a:ext>
            </a:extLst>
          </p:cNvPr>
          <p:cNvSpPr/>
          <p:nvPr/>
        </p:nvSpPr>
        <p:spPr>
          <a:xfrm>
            <a:off x="260458" y="492150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3BE0E30B-3660-4B9D-9BD2-E7D5DB239E46}"/>
              </a:ext>
            </a:extLst>
          </p:cNvPr>
          <p:cNvSpPr/>
          <p:nvPr/>
        </p:nvSpPr>
        <p:spPr>
          <a:xfrm>
            <a:off x="1666951" y="6452155"/>
            <a:ext cx="193462" cy="63253"/>
          </a:xfrm>
          <a:prstGeom prst="flowChartTerminator">
            <a:avLst/>
          </a:prstGeom>
          <a:solidFill>
            <a:srgbClr val="FFFFFF">
              <a:lumMod val="75000"/>
            </a:srgbClr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-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18F11A-B420-400B-A61F-6122F280337F}"/>
              </a:ext>
            </a:extLst>
          </p:cNvPr>
          <p:cNvSpPr>
            <a:spLocks noChangeAspect="1"/>
          </p:cNvSpPr>
          <p:nvPr/>
        </p:nvSpPr>
        <p:spPr>
          <a:xfrm>
            <a:off x="1879715" y="6452155"/>
            <a:ext cx="64307" cy="64800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6ED500-E1CC-4A5A-B7D9-5641EA1CBB77}"/>
              </a:ext>
            </a:extLst>
          </p:cNvPr>
          <p:cNvSpPr/>
          <p:nvPr/>
        </p:nvSpPr>
        <p:spPr bwMode="auto">
          <a:xfrm>
            <a:off x="291371" y="4189483"/>
            <a:ext cx="2896445" cy="33218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69B3F3-FAD7-407A-8EDC-82A2D11B2C60}"/>
              </a:ext>
            </a:extLst>
          </p:cNvPr>
          <p:cNvSpPr/>
          <p:nvPr/>
        </p:nvSpPr>
        <p:spPr>
          <a:xfrm>
            <a:off x="252600" y="410736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EE445B-187D-449A-8DF9-B9E2E3B2A5BB}"/>
              </a:ext>
            </a:extLst>
          </p:cNvPr>
          <p:cNvSpPr/>
          <p:nvPr/>
        </p:nvSpPr>
        <p:spPr>
          <a:xfrm>
            <a:off x="213815" y="4204252"/>
            <a:ext cx="3012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학습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플래너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일일수학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30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총평 노트는 러셀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재원생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대상으로 ‘전액 </a:t>
            </a:r>
            <a:r>
              <a:rPr lang="ko-KR" altLang="en-US" sz="700" spc="-1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지원’되는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콘텐츠입니다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661D59-207C-4EBE-B311-975F139770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/>
        </p:blipFill>
        <p:spPr>
          <a:xfrm>
            <a:off x="902735" y="5070146"/>
            <a:ext cx="1840709" cy="126577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76E9EF0-2516-4E43-B7EF-5C8D945363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8"/>
          <a:stretch/>
        </p:blipFill>
        <p:spPr>
          <a:xfrm>
            <a:off x="3459418" y="5079090"/>
            <a:ext cx="1834731" cy="1256834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D96740-A3D0-44F0-B8C6-E77DA0782397}"/>
              </a:ext>
            </a:extLst>
          </p:cNvPr>
          <p:cNvSpPr/>
          <p:nvPr/>
        </p:nvSpPr>
        <p:spPr>
          <a:xfrm>
            <a:off x="5436066" y="4996622"/>
            <a:ext cx="1080000" cy="2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/>
              <a:t>인트로</a:t>
            </a:r>
            <a:r>
              <a:rPr lang="ko-KR" altLang="en-US" b="1" dirty="0"/>
              <a:t> 이미지 유지</a:t>
            </a:r>
          </a:p>
        </p:txBody>
      </p:sp>
    </p:spTree>
    <p:extLst>
      <p:ext uri="{BB962C8B-B14F-4D97-AF65-F5344CB8AC3E}">
        <p14:creationId xmlns:p14="http://schemas.microsoft.com/office/powerpoint/2010/main" val="59494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5B28C8-6121-4649-917C-24B3FB5EC09E}"/>
              </a:ext>
            </a:extLst>
          </p:cNvPr>
          <p:cNvSpPr/>
          <p:nvPr/>
        </p:nvSpPr>
        <p:spPr bwMode="auto">
          <a:xfrm>
            <a:off x="740060" y="2098263"/>
            <a:ext cx="6751309" cy="169077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74932"/>
              </p:ext>
            </p:extLst>
          </p:nvPr>
        </p:nvGraphicFramePr>
        <p:xfrm>
          <a:off x="8104412" y="211913"/>
          <a:ext cx="1800000" cy="1152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대전 모집요강 및 지원혜택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입학 절차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전달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오픈 예정입니다</a:t>
                      </a:r>
                      <a:r>
                        <a:rPr lang="en-US" altLang="ko-KR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lang="ko-KR" altLang="en-US" sz="900" b="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859983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2F95B621-C397-4186-A767-020F704C2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02242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대전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1221273-1782-4F8E-BE0A-93153987A383}"/>
              </a:ext>
            </a:extLst>
          </p:cNvPr>
          <p:cNvSpPr txBox="1"/>
          <p:nvPr/>
        </p:nvSpPr>
        <p:spPr>
          <a:xfrm>
            <a:off x="782685" y="1630541"/>
            <a:ext cx="662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대전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정규반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입학 절차 안내</a:t>
            </a:r>
          </a:p>
          <a:p>
            <a:pPr algn="ctr"/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F534E1-C433-4818-B092-F1BD1708B800}"/>
              </a:ext>
            </a:extLst>
          </p:cNvPr>
          <p:cNvSpPr/>
          <p:nvPr/>
        </p:nvSpPr>
        <p:spPr bwMode="auto">
          <a:xfrm>
            <a:off x="782686" y="2134297"/>
            <a:ext cx="6624000" cy="1510728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AD5BAE-0827-43E7-8FE9-16255B68A4ED}"/>
              </a:ext>
            </a:extLst>
          </p:cNvPr>
          <p:cNvSpPr/>
          <p:nvPr/>
        </p:nvSpPr>
        <p:spPr>
          <a:xfrm>
            <a:off x="668387" y="201246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2000672" y="1638371"/>
            <a:ext cx="1584176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1961900" y="155625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4E69EAB-ABE0-4135-B61C-241D8C6EE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16088"/>
              </p:ext>
            </p:extLst>
          </p:nvPr>
        </p:nvGraphicFramePr>
        <p:xfrm>
          <a:off x="920552" y="2362671"/>
          <a:ext cx="1512168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온라인 원서접수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사전예약금 납부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0B62DF-0787-45DA-8A78-5D8970B68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662278"/>
              </p:ext>
            </p:extLst>
          </p:nvPr>
        </p:nvGraphicFramePr>
        <p:xfrm>
          <a:off x="2504728" y="2362671"/>
          <a:ext cx="1511647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입학기준 확인 후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성적표 제출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성적표 제출 방식 기재  </a:t>
                      </a:r>
                      <a:b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별도 안내 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카카오채널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 제출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9C50EC3-8164-4ECD-B888-00F8E94C0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245232"/>
              </p:ext>
            </p:extLst>
          </p:nvPr>
        </p:nvGraphicFramePr>
        <p:xfrm>
          <a:off x="4088904" y="2362671"/>
          <a:ext cx="1544473" cy="103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0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단과 강의 선택 및 결제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단과 강의 </a:t>
                      </a: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중순 결제 가능</a:t>
                      </a: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22AC33-FCEA-406C-A8BD-0E74E7E13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707632"/>
              </p:ext>
            </p:extLst>
          </p:nvPr>
        </p:nvGraphicFramePr>
        <p:xfrm>
          <a:off x="5699220" y="2362671"/>
          <a:ext cx="1414020" cy="101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</a:t>
                      </a:r>
                      <a:r>
                        <a:rPr lang="en-US" altLang="ko-KR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 등록 확인 </a:t>
                      </a:r>
                      <a:endParaRPr lang="en-US" altLang="ko-KR" sz="1000" b="1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90000"/>
                        </a:lnSpc>
                      </a:pPr>
                      <a:endParaRPr lang="en-US" altLang="ko-KR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3537"/>
                  </a:ext>
                </a:extLst>
              </a:tr>
            </a:tbl>
          </a:graphicData>
        </a:graphic>
      </p:graphicFrame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C4F00C1F-40D2-4920-BD61-9E7718FA3B0D}"/>
              </a:ext>
            </a:extLst>
          </p:cNvPr>
          <p:cNvSpPr/>
          <p:nvPr/>
        </p:nvSpPr>
        <p:spPr bwMode="auto">
          <a:xfrm>
            <a:off x="1121889" y="2939029"/>
            <a:ext cx="1114493" cy="2383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원서접수 </a:t>
            </a:r>
            <a:r>
              <a:rPr lang="ko-KR" altLang="en-US" b="1" spc="-100" dirty="0" err="1">
                <a:solidFill>
                  <a:schemeClr val="bg1"/>
                </a:solidFill>
                <a:latin typeface="+mn-ea"/>
              </a:rPr>
              <a:t>바로가기</a:t>
            </a:r>
            <a:r>
              <a:rPr lang="ko-KR" altLang="en-US" b="1" spc="-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-100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37AB70-DFE5-45BC-A90C-690421133C4E}"/>
              </a:ext>
            </a:extLst>
          </p:cNvPr>
          <p:cNvSpPr/>
          <p:nvPr/>
        </p:nvSpPr>
        <p:spPr>
          <a:xfrm>
            <a:off x="1056046" y="2884748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8686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945615-C3FB-49BC-BB04-163CD04E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5" y="5852906"/>
            <a:ext cx="2568749" cy="461411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0F84CC4-A2BC-4BE5-B934-50583C9A7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445279"/>
              </p:ext>
            </p:extLst>
          </p:nvPr>
        </p:nvGraphicFramePr>
        <p:xfrm>
          <a:off x="279909" y="1140959"/>
          <a:ext cx="2896445" cy="363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743">
                  <a:extLst>
                    <a:ext uri="{9D8B030D-6E8A-4147-A177-3AD203B41FA5}">
                      <a16:colId xmlns:a16="http://schemas.microsoft.com/office/drawing/2014/main" val="2370094511"/>
                    </a:ext>
                  </a:extLst>
                </a:gridCol>
                <a:gridCol w="409743">
                  <a:extLst>
                    <a:ext uri="{9D8B030D-6E8A-4147-A177-3AD203B41FA5}">
                      <a16:colId xmlns:a16="http://schemas.microsoft.com/office/drawing/2014/main" val="1859245656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1481962035"/>
                    </a:ext>
                  </a:extLst>
                </a:gridCol>
                <a:gridCol w="478014">
                  <a:extLst>
                    <a:ext uri="{9D8B030D-6E8A-4147-A177-3AD203B41FA5}">
                      <a16:colId xmlns:a16="http://schemas.microsoft.com/office/drawing/2014/main" val="1842447434"/>
                    </a:ext>
                  </a:extLst>
                </a:gridCol>
                <a:gridCol w="655589">
                  <a:extLst>
                    <a:ext uri="{9D8B030D-6E8A-4147-A177-3AD203B41FA5}">
                      <a16:colId xmlns:a16="http://schemas.microsoft.com/office/drawing/2014/main" val="2983966933"/>
                    </a:ext>
                  </a:extLst>
                </a:gridCol>
                <a:gridCol w="437984">
                  <a:extLst>
                    <a:ext uri="{9D8B030D-6E8A-4147-A177-3AD203B41FA5}">
                      <a16:colId xmlns:a16="http://schemas.microsoft.com/office/drawing/2014/main" val="23387739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평가원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u="none" strike="noStrike" dirty="0">
                          <a:effectLst/>
                        </a:rPr>
                        <a:t>러셀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CORE Weekly</a:t>
                      </a:r>
                      <a:br>
                        <a:rPr lang="en-US" altLang="ko-KR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QUEL</a:t>
                      </a:r>
                      <a:br>
                        <a:rPr 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메가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X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대성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더 프리미엄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모의고사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effectLst/>
                        </a:rPr>
                        <a:t>월간 </a:t>
                      </a:r>
                      <a:br>
                        <a:rPr lang="ko-KR" altLang="en-US" sz="800" b="1" u="none" strike="noStrike" dirty="0">
                          <a:effectLst/>
                        </a:rPr>
                      </a:br>
                      <a:r>
                        <a:rPr lang="ko-KR" altLang="en-US" sz="800" b="1" u="none" strike="noStrike" dirty="0">
                          <a:effectLst/>
                        </a:rPr>
                        <a:t>학습지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월간 장영진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7879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0619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3706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324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78211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0757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93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08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27821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4859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028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CDC1C99-BF01-4797-B778-D6AAC451678E}"/>
              </a:ext>
            </a:extLst>
          </p:cNvPr>
          <p:cNvSpPr txBox="1"/>
          <p:nvPr/>
        </p:nvSpPr>
        <p:spPr>
          <a:xfrm>
            <a:off x="416318" y="926185"/>
            <a:ext cx="2607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spc="-1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러셀 실전 콘텐츠 </a:t>
            </a:r>
            <a:r>
              <a:rPr lang="ko-KR" altLang="en-US" b="1" dirty="0"/>
              <a:t>연간 시행 일정</a:t>
            </a:r>
            <a:endParaRPr lang="en-US" altLang="ko-KR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396A5-441C-4DC7-AF6E-8A28F1CFCAF1}"/>
              </a:ext>
            </a:extLst>
          </p:cNvPr>
          <p:cNvSpPr/>
          <p:nvPr/>
        </p:nvSpPr>
        <p:spPr>
          <a:xfrm>
            <a:off x="-14144" y="4909827"/>
            <a:ext cx="324053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상기 일정은 평가원 시행 계획 및 학원 학사일정에 따라 변경 및 조정될 수 있습니다</a:t>
            </a:r>
            <a:r>
              <a:rPr lang="en-US" altLang="ko-KR" sz="700" spc="-1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FA4BC5-5850-41AB-9705-826D8A083DBA}"/>
              </a:ext>
            </a:extLst>
          </p:cNvPr>
          <p:cNvSpPr/>
          <p:nvPr/>
        </p:nvSpPr>
        <p:spPr bwMode="auto">
          <a:xfrm>
            <a:off x="227264" y="5153909"/>
            <a:ext cx="3003353" cy="598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러셀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대전 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정규반에서</a:t>
            </a: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목표하는 최상위권 대입성공을 쟁취</a:t>
            </a:r>
            <a:r>
              <a:rPr lang="ko-KR" altLang="en-US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000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BEE5C9-8C54-4C45-AE8C-75831B71E535}"/>
              </a:ext>
            </a:extLst>
          </p:cNvPr>
          <p:cNvSpPr/>
          <p:nvPr/>
        </p:nvSpPr>
        <p:spPr>
          <a:xfrm>
            <a:off x="213815" y="836712"/>
            <a:ext cx="3012579" cy="55446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DB7E7B-9A5C-4013-AEE9-78463A1611F1}"/>
              </a:ext>
            </a:extLst>
          </p:cNvPr>
          <p:cNvSpPr/>
          <p:nvPr/>
        </p:nvSpPr>
        <p:spPr bwMode="auto">
          <a:xfrm>
            <a:off x="1064568" y="1146388"/>
            <a:ext cx="571285" cy="3652115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375300-B535-4DB9-A9FE-6F5FE6C3FBE8}"/>
              </a:ext>
            </a:extLst>
          </p:cNvPr>
          <p:cNvSpPr/>
          <p:nvPr/>
        </p:nvSpPr>
        <p:spPr>
          <a:xfrm>
            <a:off x="1025796" y="106427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4A173D8-247A-445E-892C-0AB55EEC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4"/>
            <a:ext cx="5957600" cy="211909"/>
          </a:xfrm>
        </p:spPr>
        <p:txBody>
          <a:bodyPr/>
          <a:lstStyle/>
          <a:p>
            <a:r>
              <a:rPr lang="en-US" altLang="ko-KR" sz="900" dirty="0"/>
              <a:t>2024 N</a:t>
            </a:r>
            <a:r>
              <a:rPr lang="ko-KR" altLang="en-US" sz="900" dirty="0"/>
              <a:t>수 정규반</a:t>
            </a:r>
            <a:r>
              <a:rPr lang="en-US" altLang="ko-KR" sz="900" dirty="0"/>
              <a:t>(CORE </a:t>
            </a:r>
            <a:r>
              <a:rPr lang="ko-KR" altLang="en-US" sz="900" dirty="0"/>
              <a:t>대전 </a:t>
            </a:r>
            <a:r>
              <a:rPr lang="en-US" altLang="ko-KR" sz="900" dirty="0"/>
              <a:t>MO)</a:t>
            </a:r>
            <a:endParaRPr lang="ko-KR" altLang="en-US" sz="900" dirty="0">
              <a:latin typeface="+mn-ea"/>
              <a:ea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C098FC-6E63-4D32-A2B2-FAA0D027C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56339"/>
              </p:ext>
            </p:extLst>
          </p:nvPr>
        </p:nvGraphicFramePr>
        <p:xfrm>
          <a:off x="8104412" y="211913"/>
          <a:ext cx="1800000" cy="15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영역 위치 조정하여 노출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93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 연결될 수 있도록 작업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재수생 우선선발반 하단 동일 영역 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https://mcoredj.megastudy.net/intro/2024/first/index.asp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84883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4DE564-6017-4A68-B70F-3D0867C2A737}"/>
              </a:ext>
            </a:extLst>
          </p:cNvPr>
          <p:cNvSpPr/>
          <p:nvPr/>
        </p:nvSpPr>
        <p:spPr bwMode="auto">
          <a:xfrm>
            <a:off x="280719" y="4894177"/>
            <a:ext cx="2896445" cy="22310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FDE916-205B-4B50-93DF-61653B0DEE5D}"/>
              </a:ext>
            </a:extLst>
          </p:cNvPr>
          <p:cNvSpPr/>
          <p:nvPr/>
        </p:nvSpPr>
        <p:spPr>
          <a:xfrm>
            <a:off x="241948" y="481205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41AE6-24FA-41A1-9134-89A721B03797}"/>
              </a:ext>
            </a:extLst>
          </p:cNvPr>
          <p:cNvSpPr/>
          <p:nvPr/>
        </p:nvSpPr>
        <p:spPr bwMode="auto">
          <a:xfrm>
            <a:off x="848544" y="5254704"/>
            <a:ext cx="879588" cy="20613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D7BE2-4824-4C04-8410-BA0CFB327B63}"/>
              </a:ext>
            </a:extLst>
          </p:cNvPr>
          <p:cNvSpPr/>
          <p:nvPr/>
        </p:nvSpPr>
        <p:spPr>
          <a:xfrm>
            <a:off x="809772" y="5172586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9C218-48CB-4E88-A344-AEF79E951088}"/>
              </a:ext>
            </a:extLst>
          </p:cNvPr>
          <p:cNvSpPr/>
          <p:nvPr/>
        </p:nvSpPr>
        <p:spPr>
          <a:xfrm>
            <a:off x="393920" y="5847251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01307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6F467-ADD6-47FB-A78C-EF8CA77B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90" y="419487"/>
            <a:ext cx="3196486" cy="6021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96D05B-E04F-4344-A78B-D23CC2D0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5" y="392148"/>
            <a:ext cx="3218330" cy="64533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MO)</a:t>
            </a:r>
            <a:endParaRPr lang="ko-KR" altLang="en-US" b="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21022"/>
              </p:ext>
            </p:extLst>
          </p:nvPr>
        </p:nvGraphicFramePr>
        <p:xfrm>
          <a:off x="8104412" y="211913"/>
          <a:ext cx="1800000" cy="137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노출 순서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윈터스쿨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재수생 우선선발반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정규 특강 단과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900" b="0" spc="-1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윈터특강</a:t>
                      </a:r>
                      <a:endParaRPr lang="ko-KR" altLang="en-US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1" u="sng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2025 N</a:t>
                      </a:r>
                      <a:r>
                        <a:rPr lang="ko-KR" altLang="en-US" sz="9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 정규반</a:t>
                      </a:r>
                      <a:endParaRPr lang="en-US" altLang="ko-KR" sz="9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75601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3DA93-169B-4CE6-945A-98AC635E6E48}"/>
              </a:ext>
            </a:extLst>
          </p:cNvPr>
          <p:cNvSpPr/>
          <p:nvPr/>
        </p:nvSpPr>
        <p:spPr bwMode="auto">
          <a:xfrm>
            <a:off x="343934" y="1052736"/>
            <a:ext cx="3213208" cy="2952328"/>
          </a:xfrm>
          <a:prstGeom prst="rect">
            <a:avLst/>
          </a:prstGeom>
          <a:solidFill>
            <a:schemeClr val="tx1">
              <a:alpha val="77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 수업과 의무자습을 한방에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28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정규반</a:t>
            </a:r>
            <a:endParaRPr lang="en-US" altLang="ko-KR" sz="28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b="1" spc="-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최상위권이 집결하는 러셀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 </a:t>
            </a:r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대전에서 경쟁하는 것이</a:t>
            </a:r>
          </a:p>
          <a:p>
            <a:r>
              <a:rPr lang="ko-KR" altLang="en-US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대입성공의 경쟁력입니다</a:t>
            </a:r>
            <a:r>
              <a:rPr lang="en-US" altLang="ko-KR" sz="1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353848-0803-4972-9D05-FE65FFC23165}"/>
              </a:ext>
            </a:extLst>
          </p:cNvPr>
          <p:cNvSpPr/>
          <p:nvPr/>
        </p:nvSpPr>
        <p:spPr bwMode="auto">
          <a:xfrm>
            <a:off x="4160912" y="5085184"/>
            <a:ext cx="2808312" cy="263043"/>
          </a:xfrm>
          <a:prstGeom prst="rect">
            <a:avLst/>
          </a:prstGeom>
          <a:solidFill>
            <a:srgbClr val="FF0000">
              <a:alpha val="30000"/>
            </a:srgbClr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9FCCE6-0312-4121-82FE-4CD862F8CBB8}"/>
              </a:ext>
            </a:extLst>
          </p:cNvPr>
          <p:cNvSpPr/>
          <p:nvPr/>
        </p:nvSpPr>
        <p:spPr>
          <a:xfrm>
            <a:off x="260729" y="101551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7292EC-A13D-4A40-941A-1EB29403358A}"/>
              </a:ext>
            </a:extLst>
          </p:cNvPr>
          <p:cNvSpPr/>
          <p:nvPr/>
        </p:nvSpPr>
        <p:spPr>
          <a:xfrm>
            <a:off x="4009972" y="508518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5724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10AFA-0894-4823-ADCD-948999A56FA0}"/>
              </a:ext>
            </a:extLst>
          </p:cNvPr>
          <p:cNvSpPr/>
          <p:nvPr/>
        </p:nvSpPr>
        <p:spPr bwMode="auto">
          <a:xfrm>
            <a:off x="25167" y="1300295"/>
            <a:ext cx="8045042" cy="457697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83649"/>
              </p:ext>
            </p:extLst>
          </p:nvPr>
        </p:nvGraphicFramePr>
        <p:xfrm>
          <a:off x="8104412" y="211913"/>
          <a:ext cx="1800000" cy="390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모집요강 및 지원혜택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0417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28FBFBC-D314-40B6-A9CF-3EE1AE89110A}"/>
              </a:ext>
            </a:extLst>
          </p:cNvPr>
          <p:cNvSpPr txBox="1"/>
          <p:nvPr/>
        </p:nvSpPr>
        <p:spPr>
          <a:xfrm>
            <a:off x="703343" y="913512"/>
            <a:ext cx="662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50" dirty="0">
                <a:latin typeface="+mn-ea"/>
                <a:ea typeface="+mn-ea"/>
              </a:rPr>
              <a:t>러셀</a:t>
            </a:r>
            <a:r>
              <a:rPr lang="en-US" altLang="ko-KR" sz="1800" b="1" spc="-150" dirty="0">
                <a:latin typeface="+mn-ea"/>
                <a:ea typeface="+mn-ea"/>
              </a:rPr>
              <a:t>CORE </a:t>
            </a:r>
            <a:r>
              <a:rPr lang="ko-KR" altLang="en-US" sz="1800" b="1" spc="-150" dirty="0">
                <a:latin typeface="+mn-ea"/>
                <a:ea typeface="+mn-ea"/>
              </a:rPr>
              <a:t>대전</a:t>
            </a:r>
            <a:r>
              <a:rPr lang="en-US" altLang="ko-KR" sz="1800" b="1" spc="-15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800" b="1" spc="-150" dirty="0">
                <a:latin typeface="+mn-ea"/>
                <a:ea typeface="+mn-ea"/>
              </a:rPr>
              <a:t>N</a:t>
            </a:r>
            <a:r>
              <a:rPr lang="ko-KR" altLang="en-US" sz="1800" b="1" spc="-150" dirty="0">
                <a:latin typeface="+mn-ea"/>
                <a:ea typeface="+mn-ea"/>
              </a:rPr>
              <a:t>수 정규반 </a:t>
            </a:r>
            <a:r>
              <a:rPr lang="ko-KR" altLang="en-US" sz="1800" b="1" spc="-150" dirty="0">
                <a:solidFill>
                  <a:srgbClr val="0070C0"/>
                </a:solidFill>
                <a:latin typeface="+mn-ea"/>
                <a:ea typeface="+mn-ea"/>
              </a:rPr>
              <a:t>모집요강 및 지원혜택</a:t>
            </a:r>
            <a:endParaRPr lang="en-US" altLang="ko-KR" sz="1800" b="1" spc="-15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BF995-2850-46C6-A923-DE77DCA5168E}"/>
              </a:ext>
            </a:extLst>
          </p:cNvPr>
          <p:cNvSpPr/>
          <p:nvPr/>
        </p:nvSpPr>
        <p:spPr>
          <a:xfrm>
            <a:off x="-15552" y="1196752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2E79F-9E17-472D-B3C9-EB9BFBAEADB2}"/>
              </a:ext>
            </a:extLst>
          </p:cNvPr>
          <p:cNvSpPr/>
          <p:nvPr/>
        </p:nvSpPr>
        <p:spPr bwMode="auto">
          <a:xfrm>
            <a:off x="1640632" y="914235"/>
            <a:ext cx="1512168" cy="347807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14021A-2F11-4DC6-AC92-15F6425C68D2}"/>
              </a:ext>
            </a:extLst>
          </p:cNvPr>
          <p:cNvSpPr/>
          <p:nvPr/>
        </p:nvSpPr>
        <p:spPr>
          <a:xfrm>
            <a:off x="1601860" y="83211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88179C0-DEF3-416D-BC12-C6DCB8399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91208"/>
              </p:ext>
            </p:extLst>
          </p:nvPr>
        </p:nvGraphicFramePr>
        <p:xfrm>
          <a:off x="98311" y="1377545"/>
          <a:ext cx="7903401" cy="3086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92">
                  <a:extLst>
                    <a:ext uri="{9D8B030D-6E8A-4147-A177-3AD203B41FA5}">
                      <a16:colId xmlns:a16="http://schemas.microsoft.com/office/drawing/2014/main" val="2143443417"/>
                    </a:ext>
                  </a:extLst>
                </a:gridCol>
                <a:gridCol w="2884750">
                  <a:extLst>
                    <a:ext uri="{9D8B030D-6E8A-4147-A177-3AD203B41FA5}">
                      <a16:colId xmlns:a16="http://schemas.microsoft.com/office/drawing/2014/main" val="2362209492"/>
                    </a:ext>
                  </a:extLst>
                </a:gridCol>
                <a:gridCol w="2531274">
                  <a:extLst>
                    <a:ext uri="{9D8B030D-6E8A-4147-A177-3AD203B41FA5}">
                      <a16:colId xmlns:a16="http://schemas.microsoft.com/office/drawing/2014/main" val="1782926172"/>
                    </a:ext>
                  </a:extLst>
                </a:gridCol>
                <a:gridCol w="664687">
                  <a:extLst>
                    <a:ext uri="{9D8B030D-6E8A-4147-A177-3AD203B41FA5}">
                      <a16:colId xmlns:a16="http://schemas.microsoft.com/office/drawing/2014/main" val="3628535266"/>
                    </a:ext>
                  </a:extLst>
                </a:gridCol>
                <a:gridCol w="1028898">
                  <a:extLst>
                    <a:ext uri="{9D8B030D-6E8A-4147-A177-3AD203B41FA5}">
                      <a16:colId xmlns:a16="http://schemas.microsoft.com/office/drawing/2014/main" val="1537833703"/>
                    </a:ext>
                  </a:extLst>
                </a:gridCol>
              </a:tblGrid>
              <a:tr h="43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모의고사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 전형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모집요강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대학교 전형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의무수강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바자관 이용료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45871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HS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baseline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 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약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카이스트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포항공대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고려대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300,000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51085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서의치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1.7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2.7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 학기 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과학기술원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서강대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성균관대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한양대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서울교대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경인교대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200803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연고대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2.3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3.2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중앙대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경희대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한국외대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이화여대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서울시립대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건국대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동국대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홍익대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숙명여대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54563"/>
                  </a:ext>
                </a:extLst>
              </a:tr>
              <a:tr h="59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블루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/6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평 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 영역 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등급 이내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혹은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일반고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3.0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자사고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특목고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4.5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직전학기까지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서울 지역 내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년제 대학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지방 국립대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199939"/>
                  </a:ext>
                </a:extLst>
              </a:tr>
              <a:tr h="277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그린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면접 전형 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5%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이내 선발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620,000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061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4D7AAF3-DE1A-4648-A8C4-B8A0984985BB}"/>
              </a:ext>
            </a:extLst>
          </p:cNvPr>
          <p:cNvSpPr txBox="1"/>
          <p:nvPr/>
        </p:nvSpPr>
        <p:spPr>
          <a:xfrm>
            <a:off x="77408" y="4519804"/>
            <a:ext cx="7911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입학은 수능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모의고사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내신 전형 혹은 대학교 전형 중 하나의 성적에 해당하면 입학 가능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입학 시 성적표 제출 필수이며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증빙된 성적표의 성적으로 반 배정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dirty="0">
                <a:latin typeface="+mn-ea"/>
                <a:ea typeface="+mn-ea"/>
              </a:rPr>
              <a:t>의무 강좌는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시간 수업</a:t>
            </a:r>
            <a:r>
              <a:rPr lang="en-US" altLang="ko-KR" dirty="0">
                <a:latin typeface="+mn-ea"/>
                <a:ea typeface="+mn-ea"/>
              </a:rPr>
              <a:t>(1</a:t>
            </a:r>
            <a:r>
              <a:rPr lang="ko-KR" altLang="en-US" dirty="0">
                <a:latin typeface="+mn-ea"/>
                <a:ea typeface="+mn-ea"/>
              </a:rPr>
              <a:t>주 기준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이상에 해당하는 강좌에 한정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 b="1" dirty="0">
                <a:latin typeface="+mn-ea"/>
                <a:ea typeface="+mn-ea"/>
              </a:rPr>
              <a:t>의무 강좌 </a:t>
            </a:r>
            <a:r>
              <a:rPr lang="ko-KR" altLang="en-US" b="1" dirty="0" err="1">
                <a:latin typeface="+mn-ea"/>
                <a:ea typeface="+mn-ea"/>
              </a:rPr>
              <a:t>미충족</a:t>
            </a:r>
            <a:r>
              <a:rPr lang="ko-KR" altLang="en-US" b="1" dirty="0">
                <a:latin typeface="+mn-ea"/>
                <a:ea typeface="+mn-ea"/>
              </a:rPr>
              <a:t> 시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정규반 이용 불가</a:t>
            </a:r>
            <a:endParaRPr lang="en-US" altLang="ko-KR" b="1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수능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모의고사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내신 전형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en-US" altLang="ko-KR" dirty="0">
                <a:latin typeface="+mn-ea"/>
                <a:ea typeface="+mn-ea"/>
              </a:rPr>
              <a:t>2023</a:t>
            </a:r>
            <a:r>
              <a:rPr lang="ko-KR" altLang="en-US" dirty="0">
                <a:latin typeface="+mn-ea"/>
                <a:ea typeface="+mn-ea"/>
              </a:rPr>
              <a:t>년 평가원 모의고사 혹은 </a:t>
            </a:r>
            <a:r>
              <a:rPr lang="en-US" altLang="ko-KR" dirty="0">
                <a:latin typeface="+mn-ea"/>
                <a:ea typeface="+mn-ea"/>
              </a:rPr>
              <a:t>2024</a:t>
            </a:r>
            <a:r>
              <a:rPr lang="ko-KR" altLang="en-US" dirty="0">
                <a:latin typeface="+mn-ea"/>
                <a:ea typeface="+mn-ea"/>
              </a:rPr>
              <a:t>학년도 수능 성적 中 </a:t>
            </a:r>
            <a:r>
              <a:rPr lang="ko-KR" altLang="en-US" dirty="0" err="1">
                <a:latin typeface="+mn-ea"/>
                <a:ea typeface="+mn-ea"/>
              </a:rPr>
              <a:t>택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</a:p>
          <a:p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대학교 전형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2022</a:t>
            </a:r>
            <a:r>
              <a:rPr lang="ko-KR" altLang="en-US" dirty="0">
                <a:latin typeface="+mn-ea"/>
                <a:ea typeface="+mn-ea"/>
              </a:rPr>
              <a:t>학년도 이후 합격한 대학에 한정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1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2DEAA3-0A30-4019-B81B-810479476104}"/>
              </a:ext>
            </a:extLst>
          </p:cNvPr>
          <p:cNvSpPr/>
          <p:nvPr/>
        </p:nvSpPr>
        <p:spPr bwMode="auto">
          <a:xfrm>
            <a:off x="1022957" y="2061458"/>
            <a:ext cx="6845916" cy="390311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530676"/>
              </p:ext>
            </p:extLst>
          </p:nvPr>
        </p:nvGraphicFramePr>
        <p:xfrm>
          <a:off x="8104412" y="211913"/>
          <a:ext cx="1800000" cy="164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러셀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CORE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대전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입결로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772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부분 월계관으로 디자인 요청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명예의전당 페이지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https://coredj.megastudy.net/core_dj/event/2023/interview/index.asp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911677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27F8AD3-112E-4A75-B907-78D251E0FC45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전국 최상위권이 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대전을 선택하는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매해 더 나은 </a:t>
            </a:r>
            <a:r>
              <a:rPr lang="ko-KR" altLang="en-US" sz="1600" b="1" spc="-100" dirty="0" err="1">
                <a:solidFill>
                  <a:srgbClr val="0070C0"/>
                </a:solidFill>
                <a:latin typeface="+mn-ea"/>
                <a:ea typeface="+mn-ea"/>
              </a:rPr>
              <a:t>입결과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 후기가 입증</a:t>
            </a:r>
            <a:r>
              <a:rPr lang="ko-KR" altLang="en-US" sz="1600" b="1" spc="-100" dirty="0">
                <a:latin typeface="+mn-ea"/>
                <a:ea typeface="+mn-ea"/>
              </a:rPr>
              <a:t>하고 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0D7CAD6-4F7B-49AB-926B-B85554D13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47590"/>
              </p:ext>
            </p:extLst>
          </p:nvPr>
        </p:nvGraphicFramePr>
        <p:xfrm>
          <a:off x="57150" y="549275"/>
          <a:ext cx="7920039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0013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13924082"/>
                    </a:ext>
                  </a:extLst>
                </a:gridCol>
                <a:gridCol w="2640013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대전 모집요강 및 지원혜택</a:t>
                      </a:r>
                      <a:endParaRPr lang="en-US" altLang="ko-KR" sz="1000" b="0" spc="-1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최상위권 집결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대전</a:t>
                      </a:r>
                      <a:endParaRPr lang="en-US" altLang="ko-KR" sz="1000" b="1" spc="-1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9E7B6E-F98F-462B-892B-B161CB8AE8A6}"/>
              </a:ext>
            </a:extLst>
          </p:cNvPr>
          <p:cNvSpPr/>
          <p:nvPr/>
        </p:nvSpPr>
        <p:spPr bwMode="auto">
          <a:xfrm>
            <a:off x="3296816" y="1348932"/>
            <a:ext cx="1368152" cy="307548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1F997F-E1B6-489E-A240-4E8EC2A71FDE}"/>
              </a:ext>
            </a:extLst>
          </p:cNvPr>
          <p:cNvSpPr/>
          <p:nvPr/>
        </p:nvSpPr>
        <p:spPr>
          <a:xfrm>
            <a:off x="3258044" y="126681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AADEE-7F08-479D-8568-F5333D972BE9}"/>
              </a:ext>
            </a:extLst>
          </p:cNvPr>
          <p:cNvSpPr/>
          <p:nvPr/>
        </p:nvSpPr>
        <p:spPr bwMode="auto">
          <a:xfrm>
            <a:off x="1095163" y="2140323"/>
            <a:ext cx="6624000" cy="3689975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2676-F524-45E3-B27B-96810BFF0D2D}"/>
              </a:ext>
            </a:extLst>
          </p:cNvPr>
          <p:cNvSpPr txBox="1"/>
          <p:nvPr/>
        </p:nvSpPr>
        <p:spPr>
          <a:xfrm>
            <a:off x="1096669" y="2331532"/>
            <a:ext cx="662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 dirty="0">
                <a:latin typeface="+mn-ea"/>
                <a:ea typeface="+mn-ea"/>
              </a:rPr>
              <a:t>러셀</a:t>
            </a:r>
            <a:r>
              <a:rPr lang="en-US" altLang="ko-KR" sz="1200" spc="-100" dirty="0">
                <a:latin typeface="+mn-ea"/>
                <a:ea typeface="+mn-ea"/>
              </a:rPr>
              <a:t>CORE </a:t>
            </a:r>
            <a:r>
              <a:rPr lang="ko-KR" altLang="en-US" sz="1200" spc="-100" dirty="0">
                <a:latin typeface="+mn-ea"/>
                <a:ea typeface="+mn-ea"/>
              </a:rPr>
              <a:t>대전은 결과로 증명합니다</a:t>
            </a:r>
            <a:r>
              <a:rPr lang="en-US" altLang="ko-KR" sz="1200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러셀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CORE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2023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학년도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대입</a:t>
            </a:r>
            <a:r>
              <a:rPr lang="en-US" altLang="ko-KR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합격 현황</a:t>
            </a:r>
            <a:endParaRPr lang="en-US" altLang="ko-KR" sz="16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BF79FD-D8EF-4C8E-BC5F-130049AFCE38}"/>
              </a:ext>
            </a:extLst>
          </p:cNvPr>
          <p:cNvSpPr/>
          <p:nvPr/>
        </p:nvSpPr>
        <p:spPr bwMode="auto">
          <a:xfrm>
            <a:off x="1168355" y="2907596"/>
            <a:ext cx="1512168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서울대학교 의예과 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합격생 배출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2404FE-09C6-4538-8515-98A3354269FA}"/>
              </a:ext>
            </a:extLst>
          </p:cNvPr>
          <p:cNvSpPr/>
          <p:nvPr/>
        </p:nvSpPr>
        <p:spPr bwMode="auto">
          <a:xfrm>
            <a:off x="2824539" y="2907596"/>
            <a:ext cx="1512168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연세대학교 의예과 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합격생 배출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A7DD8-61A7-421B-BC84-573CDB2FBAED}"/>
              </a:ext>
            </a:extLst>
          </p:cNvPr>
          <p:cNvSpPr/>
          <p:nvPr/>
        </p:nvSpPr>
        <p:spPr bwMode="auto">
          <a:xfrm>
            <a:off x="4480723" y="2907596"/>
            <a:ext cx="1512168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최종합격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</a:t>
            </a:r>
            <a:r>
              <a:rPr lang="en-US" altLang="ko-KR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74</a:t>
            </a:r>
            <a:r>
              <a:rPr lang="ko-KR" altLang="en-US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C14C64-17E5-487C-B6A3-9ED8DD46A915}"/>
              </a:ext>
            </a:extLst>
          </p:cNvPr>
          <p:cNvSpPr/>
          <p:nvPr/>
        </p:nvSpPr>
        <p:spPr bwMode="auto">
          <a:xfrm>
            <a:off x="6136907" y="2907596"/>
            <a:ext cx="1512168" cy="504056"/>
          </a:xfrm>
          <a:prstGeom prst="rect">
            <a:avLst/>
          </a:prstGeom>
          <a:solidFill>
            <a:schemeClr val="bg1"/>
          </a:solidFill>
          <a:ln w="0" cap="flat" cmpd="sng" algn="ctr">
            <a:solidFill>
              <a:srgbClr val="FFFF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9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최종합격</a:t>
            </a:r>
            <a:endParaRPr lang="en-US" altLang="ko-KR" sz="9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SKY </a:t>
            </a:r>
            <a:r>
              <a:rPr lang="en-US" altLang="ko-KR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r>
              <a:rPr lang="ko-KR" altLang="en-US" sz="9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91BF9D-6609-4E95-9DC2-6C3ED3303ADF}"/>
              </a:ext>
            </a:extLst>
          </p:cNvPr>
          <p:cNvSpPr/>
          <p:nvPr/>
        </p:nvSpPr>
        <p:spPr bwMode="auto">
          <a:xfrm>
            <a:off x="1631213" y="3491824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의예과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7C66E8-623B-43AC-9573-A20B65810FE6}"/>
              </a:ext>
            </a:extLst>
          </p:cNvPr>
          <p:cNvSpPr/>
          <p:nvPr/>
        </p:nvSpPr>
        <p:spPr bwMode="auto">
          <a:xfrm>
            <a:off x="3656856" y="3491824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349573-54EA-40C9-AB4B-C9D59A3E987F}"/>
              </a:ext>
            </a:extLst>
          </p:cNvPr>
          <p:cNvSpPr/>
          <p:nvPr/>
        </p:nvSpPr>
        <p:spPr bwMode="auto">
          <a:xfrm>
            <a:off x="5682499" y="3491824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약학과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5D93D3-6C4F-40C6-9466-BA28E475C630}"/>
              </a:ext>
            </a:extLst>
          </p:cNvPr>
          <p:cNvSpPr/>
          <p:nvPr/>
        </p:nvSpPr>
        <p:spPr bwMode="auto">
          <a:xfrm>
            <a:off x="1633917" y="4364148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0E04E6-99BE-4BC2-A026-6EA2AE5AF786}"/>
              </a:ext>
            </a:extLst>
          </p:cNvPr>
          <p:cNvSpPr/>
          <p:nvPr/>
        </p:nvSpPr>
        <p:spPr bwMode="auto">
          <a:xfrm>
            <a:off x="3657735" y="4364148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수의예</a:t>
            </a:r>
            <a:endParaRPr lang="en-US" altLang="ko-KR" sz="105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42FCC5-C984-47C0-AB73-34E42B02CB23}"/>
              </a:ext>
            </a:extLst>
          </p:cNvPr>
          <p:cNvSpPr/>
          <p:nvPr/>
        </p:nvSpPr>
        <p:spPr bwMode="auto">
          <a:xfrm>
            <a:off x="5688449" y="4364148"/>
            <a:ext cx="1512863" cy="919712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r>
              <a:rPr lang="ko-KR" altLang="en-US" sz="2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B641DB-CEB6-487E-83C9-B977E3ABEF23}"/>
              </a:ext>
            </a:extLst>
          </p:cNvPr>
          <p:cNvSpPr txBox="1"/>
          <p:nvPr/>
        </p:nvSpPr>
        <p:spPr>
          <a:xfrm>
            <a:off x="1101183" y="5488714"/>
            <a:ext cx="66201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최종 업데이트 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2023-02-23 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기준ㅣ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2023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학년도 대입에 합격한 러셀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CORE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대전 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재원생의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결과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단과 수강생 제외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복수대학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합격자 포함</a:t>
            </a:r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pc="-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본 결과는 최종 합격자를 기준으로 집계하였음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4848D1-7963-4757-BEEE-C4D548D2FB80}"/>
              </a:ext>
            </a:extLst>
          </p:cNvPr>
          <p:cNvSpPr/>
          <p:nvPr/>
        </p:nvSpPr>
        <p:spPr>
          <a:xfrm>
            <a:off x="935836" y="1977325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96F8D1-710D-424B-86D2-D8BD45AEBCA7}"/>
              </a:ext>
            </a:extLst>
          </p:cNvPr>
          <p:cNvSpPr/>
          <p:nvPr/>
        </p:nvSpPr>
        <p:spPr>
          <a:xfrm>
            <a:off x="1154590" y="2903784"/>
            <a:ext cx="6395502" cy="23141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227D3F-F695-4F80-921F-AB54558958A2}"/>
              </a:ext>
            </a:extLst>
          </p:cNvPr>
          <p:cNvSpPr/>
          <p:nvPr/>
        </p:nvSpPr>
        <p:spPr>
          <a:xfrm>
            <a:off x="1114392" y="280065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984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441112-3354-451E-804E-7A301A5834A4}"/>
              </a:ext>
            </a:extLst>
          </p:cNvPr>
          <p:cNvSpPr/>
          <p:nvPr/>
        </p:nvSpPr>
        <p:spPr bwMode="auto">
          <a:xfrm>
            <a:off x="558803" y="1162453"/>
            <a:ext cx="6914477" cy="434911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1843A60-75C2-42DB-AD02-722CD54F7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2252"/>
              </p:ext>
            </p:extLst>
          </p:nvPr>
        </p:nvGraphicFramePr>
        <p:xfrm>
          <a:off x="8104412" y="211913"/>
          <a:ext cx="1800000" cy="195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대전 학원 후기로 교체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646343-2075-442B-B5C6-4B3AB46FF538}"/>
              </a:ext>
            </a:extLst>
          </p:cNvPr>
          <p:cNvSpPr/>
          <p:nvPr/>
        </p:nvSpPr>
        <p:spPr>
          <a:xfrm>
            <a:off x="4032767" y="1254114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33C122-3ED0-4B32-B95C-802CD76A567B}"/>
              </a:ext>
            </a:extLst>
          </p:cNvPr>
          <p:cNvSpPr/>
          <p:nvPr/>
        </p:nvSpPr>
        <p:spPr>
          <a:xfrm>
            <a:off x="4010794" y="2037120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외부유해요소를 차단하고 오직 대입성공을 위한 장점만을 결합한 바자관 시스템 덕분에 효율적으로 공부할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460061-611A-4387-AC9B-C65A1A564D83}"/>
              </a:ext>
            </a:extLst>
          </p:cNvPr>
          <p:cNvSpPr/>
          <p:nvPr/>
        </p:nvSpPr>
        <p:spPr>
          <a:xfrm>
            <a:off x="4034416" y="1469396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연세대학교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미래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이승섭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C850D3-AE23-4492-A835-0C3940DB1B4F}"/>
              </a:ext>
            </a:extLst>
          </p:cNvPr>
          <p:cNvSpPr/>
          <p:nvPr/>
        </p:nvSpPr>
        <p:spPr>
          <a:xfrm>
            <a:off x="4054805" y="2612961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쾌적한 학습 환경 속에서 공부에만 집중할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허리를 펴면 집중하여 공부하는 다른 친구들을 보며 동기부여 받을 수 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집중하기 위해 고개를 숙이면 정확히 책상만 시야에 들어와 공부에만 집중할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endParaRPr lang="en-US" altLang="ko-KR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B6E2984-0067-4107-A3BD-26D52F440542}"/>
              </a:ext>
            </a:extLst>
          </p:cNvPr>
          <p:cNvSpPr/>
          <p:nvPr/>
        </p:nvSpPr>
        <p:spPr>
          <a:xfrm>
            <a:off x="691654" y="335699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7253FA-88C1-429A-ADA7-26F7E9910DFA}"/>
              </a:ext>
            </a:extLst>
          </p:cNvPr>
          <p:cNvSpPr/>
          <p:nvPr/>
        </p:nvSpPr>
        <p:spPr>
          <a:xfrm>
            <a:off x="704642" y="412512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담임선생님께서 각종 입시 상담은 물론 조언과 격려를 많이 </a:t>
            </a:r>
            <a:r>
              <a:rPr lang="ko-KR" altLang="en-US" sz="900" b="1" spc="-10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해주셔서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힘든 수험생활 동안 지치지 않고 공부할 수 있었습니다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61981B-2485-4763-9713-949A21E779BB}"/>
              </a:ext>
            </a:extLst>
          </p:cNvPr>
          <p:cNvSpPr/>
          <p:nvPr/>
        </p:nvSpPr>
        <p:spPr>
          <a:xfrm>
            <a:off x="693303" y="3572274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을지대학교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김우찬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088BA5-9409-4B32-8754-995BDB2F9C4E}"/>
              </a:ext>
            </a:extLst>
          </p:cNvPr>
          <p:cNvSpPr/>
          <p:nvPr/>
        </p:nvSpPr>
        <p:spPr>
          <a:xfrm>
            <a:off x="707326" y="4557177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CORE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대전의 장점은 담임선생님의 꼼꼼한 관리와 체계적인 학원 시스템입니다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바른공부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자습전용관 앞 상담부스에서 담임선생님과 수시로 상담하며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멘탈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케어를 할 수 있었고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담임선생님의 철저한 관리로 수험생활 내내 규칙적인 학습패턴을 유지할 수 있었습니다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B7AFA39-8681-4504-B793-48E1B5DCE0AD}"/>
              </a:ext>
            </a:extLst>
          </p:cNvPr>
          <p:cNvSpPr/>
          <p:nvPr/>
        </p:nvSpPr>
        <p:spPr>
          <a:xfrm>
            <a:off x="4032543" y="3356992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FF9DA18-C69A-4D2F-9441-34E41F49F6B6}"/>
              </a:ext>
            </a:extLst>
          </p:cNvPr>
          <p:cNvSpPr/>
          <p:nvPr/>
        </p:nvSpPr>
        <p:spPr>
          <a:xfrm>
            <a:off x="4067360" y="4125129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</a:t>
            </a:r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매달 실시하는 집체 모의고사를 통해 학습성취도를 꾸준히 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점검할 수 있어서 좋았습니다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  <a:endParaRPr lang="ko-KR" altLang="en-US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60E1BBE-E995-4AF5-A7C6-EB205E814C20}"/>
              </a:ext>
            </a:extLst>
          </p:cNvPr>
          <p:cNvSpPr/>
          <p:nvPr/>
        </p:nvSpPr>
        <p:spPr>
          <a:xfrm>
            <a:off x="4034416" y="3572274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충북대학교</a:t>
            </a:r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 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대전 김경호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92CC126-22BE-463B-96F1-7812A7CF8B2B}"/>
              </a:ext>
            </a:extLst>
          </p:cNvPr>
          <p:cNvSpPr/>
          <p:nvPr/>
        </p:nvSpPr>
        <p:spPr>
          <a:xfrm>
            <a:off x="4041857" y="4557177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러셀에서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응시하는 다양한 집체 모의고사를 통해 전국 단위의 수험생들 사이에서 내 위치를 파악할 수 있어서 좋았고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해당 성적으로 지원 가능한 대학까지 담임선생님께서 상담해 주셔서 동기부여 받고 더 열심히 공부하는 계기가 되었습니다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1E9CD7F-3E8E-4B8D-B8D2-7DD35E8E4D56}"/>
              </a:ext>
            </a:extLst>
          </p:cNvPr>
          <p:cNvSpPr/>
          <p:nvPr/>
        </p:nvSpPr>
        <p:spPr>
          <a:xfrm>
            <a:off x="691654" y="1257530"/>
            <a:ext cx="3283525" cy="20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1D4F0F4-9FFB-4DA4-BF77-3D7B1B441039}"/>
              </a:ext>
            </a:extLst>
          </p:cNvPr>
          <p:cNvSpPr/>
          <p:nvPr/>
        </p:nvSpPr>
        <p:spPr>
          <a:xfrm>
            <a:off x="706443" y="2033485"/>
            <a:ext cx="3268736" cy="3693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“메이저 의대를 배출한 학원인 것에는 마땅한 이유가</a:t>
            </a:r>
            <a:endParaRPr lang="en-US" altLang="ko-KR" sz="900" b="1" spc="-100" dirty="0">
              <a:ln>
                <a:solidFill>
                  <a:srgbClr val="00CC99">
                    <a:alpha val="0"/>
                  </a:srgbClr>
                </a:solidFill>
              </a:ln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있을 것이라고 생각되어 러셀을 선택했습니다</a:t>
            </a:r>
            <a:r>
              <a:rPr lang="en-US" altLang="ko-KR" sz="900" b="1" spc="-10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A8A92CB-367D-4FF2-95B2-E13BD93A199B}"/>
              </a:ext>
            </a:extLst>
          </p:cNvPr>
          <p:cNvSpPr/>
          <p:nvPr/>
        </p:nvSpPr>
        <p:spPr>
          <a:xfrm>
            <a:off x="693303" y="1472812"/>
            <a:ext cx="3281875" cy="4001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2023</a:t>
            </a:r>
            <a:r>
              <a:rPr lang="ko-KR" altLang="en-US" sz="1000" b="1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학년도 충남대학교 의예과 합격</a:t>
            </a:r>
            <a:endParaRPr lang="en-US" altLang="ko-KR" sz="1000" b="1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러셀</a:t>
            </a:r>
            <a:r>
              <a:rPr lang="en-US" altLang="ko-KR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CORE</a:t>
            </a:r>
            <a:r>
              <a:rPr lang="ko-KR" altLang="en-US" sz="1000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 대전 </a:t>
            </a:r>
            <a:r>
              <a:rPr lang="ko-KR" altLang="en-US" sz="1000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</a:rPr>
              <a:t>박보근</a:t>
            </a:r>
            <a:endParaRPr lang="en-US" altLang="ko-KR" sz="1000" spc="-80" dirty="0">
              <a:ln>
                <a:solidFill>
                  <a:srgbClr val="00CC99">
                    <a:alpha val="0"/>
                  </a:srgb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BC2DF9-1508-4267-9EBA-B0532B37AE29}"/>
              </a:ext>
            </a:extLst>
          </p:cNvPr>
          <p:cNvSpPr/>
          <p:nvPr/>
        </p:nvSpPr>
        <p:spPr>
          <a:xfrm>
            <a:off x="700743" y="2612608"/>
            <a:ext cx="3274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대치동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자료를 그대로 받아 볼 수 있다는 것이 큰 장점입니다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지방 학생들의 경우 거리상의 이유로 대치동까지 가서 현장 수업에 참여하기 어려운 경우가 많은데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러셀코어 라이브 현장강의를 수강할 경우 대치동까지 가지 않더라도 </a:t>
            </a:r>
            <a:r>
              <a:rPr lang="ko-KR" altLang="en-US" spc="-80" dirty="0" err="1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현강</a:t>
            </a:r>
            <a:r>
              <a:rPr lang="ko-KR" altLang="en-US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자료를 그대로 받아 볼 수 있어서 좋았습니다</a:t>
            </a:r>
            <a:r>
              <a:rPr lang="en-US" altLang="ko-KR" spc="-80" dirty="0">
                <a:ln>
                  <a:solidFill>
                    <a:srgbClr val="00CC99">
                      <a:alpha val="0"/>
                    </a:srgbClr>
                  </a:solidFill>
                </a:ln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62271B-5A30-486E-A5C3-A155D4FF2C49}"/>
              </a:ext>
            </a:extLst>
          </p:cNvPr>
          <p:cNvSpPr/>
          <p:nvPr/>
        </p:nvSpPr>
        <p:spPr>
          <a:xfrm>
            <a:off x="471682" y="107832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C537BD3-B82F-438D-901F-5E204E8D140A}"/>
              </a:ext>
            </a:extLst>
          </p:cNvPr>
          <p:cNvSpPr/>
          <p:nvPr/>
        </p:nvSpPr>
        <p:spPr>
          <a:xfrm>
            <a:off x="7473280" y="1154520"/>
            <a:ext cx="1080000" cy="21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/>
              <a:t>학원 후기 사용</a:t>
            </a:r>
          </a:p>
        </p:txBody>
      </p:sp>
    </p:spTree>
    <p:extLst>
      <p:ext uri="{BB962C8B-B14F-4D97-AF65-F5344CB8AC3E}">
        <p14:creationId xmlns:p14="http://schemas.microsoft.com/office/powerpoint/2010/main" val="9012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2BF9-71C8-4B10-A484-167919BB8314}"/>
              </a:ext>
            </a:extLst>
          </p:cNvPr>
          <p:cNvSpPr txBox="1"/>
          <p:nvPr/>
        </p:nvSpPr>
        <p:spPr>
          <a:xfrm>
            <a:off x="704850" y="1348932"/>
            <a:ext cx="662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대전에서 최상위권 대입성공이 가능한 이유</a:t>
            </a:r>
            <a:r>
              <a:rPr lang="en-US" altLang="ko-KR" sz="1600" b="1" spc="-100" dirty="0">
                <a:latin typeface="+mn-ea"/>
                <a:ea typeface="+mn-ea"/>
              </a:rPr>
              <a:t>!</a:t>
            </a:r>
          </a:p>
          <a:p>
            <a:pPr algn="ctr"/>
            <a:r>
              <a:rPr lang="ko-KR" altLang="en-US" sz="1600" b="1" spc="-100" dirty="0">
                <a:latin typeface="+mn-ea"/>
                <a:ea typeface="+mn-ea"/>
              </a:rPr>
              <a:t>러셀</a:t>
            </a:r>
            <a:r>
              <a:rPr lang="en-US" altLang="ko-KR" sz="1600" b="1" spc="-100" dirty="0">
                <a:latin typeface="+mn-ea"/>
                <a:ea typeface="+mn-ea"/>
              </a:rPr>
              <a:t>CORE </a:t>
            </a:r>
            <a:r>
              <a:rPr lang="ko-KR" altLang="en-US" sz="1600" b="1" spc="-100" dirty="0">
                <a:latin typeface="+mn-ea"/>
                <a:ea typeface="+mn-ea"/>
              </a:rPr>
              <a:t>대전만의 </a:t>
            </a:r>
            <a:r>
              <a:rPr lang="ko-KR" altLang="en-US" sz="1600" b="1" spc="-100" dirty="0">
                <a:solidFill>
                  <a:srgbClr val="0070C0"/>
                </a:solidFill>
                <a:latin typeface="+mn-ea"/>
                <a:ea typeface="+mn-ea"/>
              </a:rPr>
              <a:t>수능에 최적화된 시스템</a:t>
            </a:r>
            <a:r>
              <a:rPr lang="ko-KR" altLang="en-US" sz="1600" b="1" spc="-100" dirty="0">
                <a:latin typeface="+mn-ea"/>
                <a:ea typeface="+mn-ea"/>
              </a:rPr>
              <a:t>이었습니다</a:t>
            </a:r>
            <a:r>
              <a:rPr lang="en-US" altLang="ko-KR" sz="1600" b="1" spc="-100" dirty="0">
                <a:latin typeface="+mn-ea"/>
                <a:ea typeface="+mn-ea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9D1229-2F8A-4AF5-BAD9-C9A1ECF06496}"/>
              </a:ext>
            </a:extLst>
          </p:cNvPr>
          <p:cNvSpPr/>
          <p:nvPr/>
        </p:nvSpPr>
        <p:spPr bwMode="auto">
          <a:xfrm>
            <a:off x="2577168" y="2564904"/>
            <a:ext cx="2880000" cy="2880000"/>
          </a:xfrm>
          <a:prstGeom prst="ellipse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A9466AEB-A9F2-4FCE-96F2-045E93104C70}"/>
              </a:ext>
            </a:extLst>
          </p:cNvPr>
          <p:cNvSpPr/>
          <p:nvPr/>
        </p:nvSpPr>
        <p:spPr bwMode="auto">
          <a:xfrm>
            <a:off x="3116375" y="225688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2">
            <a:extLst>
              <a:ext uri="{FF2B5EF4-FFF2-40B4-BE49-F238E27FC236}">
                <a16:creationId xmlns:a16="http://schemas.microsoft.com/office/drawing/2014/main" id="{84CE49AF-AE12-495E-AAFE-65CA02D6CF8C}"/>
              </a:ext>
            </a:extLst>
          </p:cNvPr>
          <p:cNvSpPr/>
          <p:nvPr/>
        </p:nvSpPr>
        <p:spPr bwMode="auto">
          <a:xfrm>
            <a:off x="1497781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60EFEC9A-EC7D-4C7D-84F6-6AAF7D92F7B0}"/>
              </a:ext>
            </a:extLst>
          </p:cNvPr>
          <p:cNvSpPr/>
          <p:nvPr/>
        </p:nvSpPr>
        <p:spPr bwMode="auto">
          <a:xfrm>
            <a:off x="4736555" y="346490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4">
            <a:extLst>
              <a:ext uri="{FF2B5EF4-FFF2-40B4-BE49-F238E27FC236}">
                <a16:creationId xmlns:a16="http://schemas.microsoft.com/office/drawing/2014/main" id="{A7854905-8857-4CC5-B1E4-F98C5FBCB035}"/>
              </a:ext>
            </a:extLst>
          </p:cNvPr>
          <p:cNvSpPr/>
          <p:nvPr/>
        </p:nvSpPr>
        <p:spPr bwMode="auto">
          <a:xfrm>
            <a:off x="2072680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6B3274D5-0DCF-4D02-B21C-80330548B10B}"/>
              </a:ext>
            </a:extLst>
          </p:cNvPr>
          <p:cNvSpPr/>
          <p:nvPr/>
        </p:nvSpPr>
        <p:spPr bwMode="auto">
          <a:xfrm>
            <a:off x="4165324" y="4725144"/>
            <a:ext cx="1800000" cy="936000"/>
          </a:xfrm>
          <a:prstGeom prst="roundRect">
            <a:avLst/>
          </a:prstGeom>
          <a:solidFill>
            <a:schemeClr val="bg1"/>
          </a:solidFill>
          <a:ln w="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6E986-DE51-4767-A159-B4B1AB135C05}"/>
              </a:ext>
            </a:extLst>
          </p:cNvPr>
          <p:cNvSpPr/>
          <p:nvPr/>
        </p:nvSpPr>
        <p:spPr>
          <a:xfrm>
            <a:off x="3296195" y="3791897"/>
            <a:ext cx="14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수능에</a:t>
            </a:r>
            <a:endParaRPr lang="en-US" altLang="ko-KR" sz="1200" b="1" spc="-100" dirty="0">
              <a:latin typeface="+mn-ea"/>
              <a:ea typeface="+mn-ea"/>
            </a:endParaRPr>
          </a:p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최적화된</a:t>
            </a:r>
            <a:r>
              <a:rPr lang="en-US" altLang="ko-KR" sz="1200" b="1" spc="-100" dirty="0"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latin typeface="+mn-ea"/>
                <a:ea typeface="+mn-ea"/>
              </a:rPr>
              <a:t>시스템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B394A-1C7E-45D2-AC11-A627BDF3E748}"/>
              </a:ext>
            </a:extLst>
          </p:cNvPr>
          <p:cNvSpPr txBox="1"/>
          <p:nvPr/>
        </p:nvSpPr>
        <p:spPr>
          <a:xfrm>
            <a:off x="3265628" y="2571198"/>
            <a:ext cx="1511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면학분위기로 소문난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000" b="1" spc="-1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5A7ED-1D75-4B2E-BBB5-194C28B91ACD}"/>
              </a:ext>
            </a:extLst>
          </p:cNvPr>
          <p:cNvSpPr txBox="1"/>
          <p:nvPr/>
        </p:nvSpPr>
        <p:spPr>
          <a:xfrm>
            <a:off x="3125620" y="2258011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674A1-68CC-4DED-88BC-CFDB7E00CF82}"/>
              </a:ext>
            </a:extLst>
          </p:cNvPr>
          <p:cNvSpPr txBox="1"/>
          <p:nvPr/>
        </p:nvSpPr>
        <p:spPr>
          <a:xfrm>
            <a:off x="4885318" y="3780907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 err="1">
                <a:latin typeface="+mn-ea"/>
                <a:ea typeface="+mn-ea"/>
              </a:rPr>
              <a:t>메가스터디</a:t>
            </a:r>
            <a:r>
              <a:rPr lang="ko-KR" altLang="en-US" sz="1000" b="1" spc="-100" dirty="0">
                <a:latin typeface="+mn-ea"/>
                <a:ea typeface="+mn-ea"/>
              </a:rPr>
              <a:t> </a:t>
            </a:r>
            <a:r>
              <a:rPr lang="ko-KR" altLang="en-US" sz="1000" b="1" spc="-100" dirty="0" err="1">
                <a:latin typeface="+mn-ea"/>
                <a:ea typeface="+mn-ea"/>
              </a:rPr>
              <a:t>온∙오프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수능 전문 강사진의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최상위권 수준별 맞춤 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A55EA6-C65D-4CAF-9A73-F7F5C2AC227A}"/>
              </a:ext>
            </a:extLst>
          </p:cNvPr>
          <p:cNvSpPr txBox="1"/>
          <p:nvPr/>
        </p:nvSpPr>
        <p:spPr>
          <a:xfrm>
            <a:off x="4745311" y="3467720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02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16948-5331-4C80-AD1B-1D4D073C7D06}"/>
              </a:ext>
            </a:extLst>
          </p:cNvPr>
          <p:cNvSpPr txBox="1"/>
          <p:nvPr/>
        </p:nvSpPr>
        <p:spPr>
          <a:xfrm>
            <a:off x="4301292" y="5045836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전문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입시 담임선생님의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체계적인 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D2A8C-A85F-4890-BDA9-4FE4F6094AF8}"/>
              </a:ext>
            </a:extLst>
          </p:cNvPr>
          <p:cNvSpPr txBox="1"/>
          <p:nvPr/>
        </p:nvSpPr>
        <p:spPr>
          <a:xfrm>
            <a:off x="4161285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03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FBCCEA-A5F3-445F-AFE8-9B6505100546}"/>
              </a:ext>
            </a:extLst>
          </p:cNvPr>
          <p:cNvSpPr txBox="1"/>
          <p:nvPr/>
        </p:nvSpPr>
        <p:spPr>
          <a:xfrm>
            <a:off x="2213287" y="5045836"/>
            <a:ext cx="15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학습 의욕을 높여주는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 err="1">
                <a:solidFill>
                  <a:srgbClr val="0070C0"/>
                </a:solidFill>
                <a:latin typeface="+mn-ea"/>
                <a:ea typeface="+mn-ea"/>
              </a:rPr>
              <a:t>승반∙강반</a:t>
            </a:r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 제도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48973-19AA-4EAA-82EB-D77643BE017F}"/>
              </a:ext>
            </a:extLst>
          </p:cNvPr>
          <p:cNvSpPr txBox="1"/>
          <p:nvPr/>
        </p:nvSpPr>
        <p:spPr>
          <a:xfrm>
            <a:off x="2073280" y="4732649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04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A718AF-6016-452E-980C-F3073EC9095C}"/>
              </a:ext>
            </a:extLst>
          </p:cNvPr>
          <p:cNvSpPr txBox="1"/>
          <p:nvPr/>
        </p:nvSpPr>
        <p:spPr>
          <a:xfrm>
            <a:off x="1636437" y="3784384"/>
            <a:ext cx="15798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00" dirty="0">
                <a:latin typeface="+mn-ea"/>
                <a:ea typeface="+mn-ea"/>
              </a:rPr>
              <a:t>최상위권 대학에 합격한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latin typeface="+mn-ea"/>
                <a:ea typeface="+mn-ea"/>
              </a:rPr>
              <a:t>선배들이 학습한</a:t>
            </a:r>
            <a:endParaRPr lang="en-US" altLang="ko-KR" sz="1000" b="1" spc="-100" dirty="0">
              <a:latin typeface="+mn-ea"/>
              <a:ea typeface="+mn-ea"/>
            </a:endParaRPr>
          </a:p>
          <a:p>
            <a:r>
              <a:rPr lang="ko-KR" altLang="en-US" sz="1000" b="1" spc="-100" dirty="0">
                <a:solidFill>
                  <a:srgbClr val="0070C0"/>
                </a:solidFill>
                <a:latin typeface="+mn-ea"/>
                <a:ea typeface="+mn-ea"/>
              </a:rPr>
              <a:t>실전 학습 콘텐츠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3BA3B-22E0-425A-9461-9A5E9638D6E0}"/>
              </a:ext>
            </a:extLst>
          </p:cNvPr>
          <p:cNvSpPr txBox="1"/>
          <p:nvPr/>
        </p:nvSpPr>
        <p:spPr>
          <a:xfrm>
            <a:off x="1496430" y="3471197"/>
            <a:ext cx="79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05</a:t>
            </a:r>
            <a:endParaRPr lang="ko-KR" altLang="en-US" sz="12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E531B4D-DF40-405C-98D8-91B478EF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58890"/>
              </p:ext>
            </p:extLst>
          </p:nvPr>
        </p:nvGraphicFramePr>
        <p:xfrm>
          <a:off x="8112801" y="211913"/>
          <a:ext cx="1800000" cy="58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탭 </a:t>
                      </a: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 : </a:t>
                      </a:r>
                      <a:r>
                        <a:rPr kumimoji="1" lang="ko-KR" altLang="en-US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수능에 최적화된 시스템</a:t>
                      </a:r>
                      <a:endParaRPr kumimoji="1" lang="en-US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12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학원명</a:t>
                      </a: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반영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94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문구 수정</a:t>
                      </a:r>
                      <a:endParaRPr kumimoji="1" lang="en-US" altLang="ko-KR" sz="9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3822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B34442A-426B-405A-8BD0-11B97AF3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81357"/>
              </p:ext>
            </p:extLst>
          </p:nvPr>
        </p:nvGraphicFramePr>
        <p:xfrm>
          <a:off x="107484" y="553976"/>
          <a:ext cx="7912125" cy="6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7375">
                  <a:extLst>
                    <a:ext uri="{9D8B030D-6E8A-4147-A177-3AD203B41FA5}">
                      <a16:colId xmlns:a16="http://schemas.microsoft.com/office/drawing/2014/main" val="15740895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2087388993"/>
                    </a:ext>
                  </a:extLst>
                </a:gridCol>
                <a:gridCol w="2637375">
                  <a:extLst>
                    <a:ext uri="{9D8B030D-6E8A-4147-A177-3AD203B41FA5}">
                      <a16:colId xmlns:a16="http://schemas.microsoft.com/office/drawing/2014/main" val="886931479"/>
                    </a:ext>
                  </a:extLst>
                </a:gridCol>
              </a:tblGrid>
              <a:tr h="642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러셀</a:t>
                      </a:r>
                      <a:r>
                        <a:rPr lang="en-US" altLang="ko-KR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CORE </a:t>
                      </a:r>
                      <a:r>
                        <a:rPr lang="ko-KR" altLang="en-US" sz="1000" b="0" spc="-1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대전 모집요강 및 지원혜택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최상위권 집결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러셀</a:t>
                      </a:r>
                      <a:r>
                        <a:rPr kumimoji="0" lang="en-US" altLang="ko-KR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CORE </a:t>
                      </a:r>
                      <a:r>
                        <a:rPr kumimoji="0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수능에 최적화된</a:t>
                      </a:r>
                      <a:r>
                        <a:rPr kumimoji="0" lang="en-US" altLang="ko-KR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795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84CB55-AEAD-45A2-B736-FBAFD8C017AA}"/>
              </a:ext>
            </a:extLst>
          </p:cNvPr>
          <p:cNvSpPr/>
          <p:nvPr/>
        </p:nvSpPr>
        <p:spPr bwMode="auto">
          <a:xfrm>
            <a:off x="1672281" y="1372166"/>
            <a:ext cx="1414867" cy="27317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B16AE5-49AF-480D-B4F9-4E4BAD04C7B7}"/>
              </a:ext>
            </a:extLst>
          </p:cNvPr>
          <p:cNvSpPr/>
          <p:nvPr/>
        </p:nvSpPr>
        <p:spPr>
          <a:xfrm>
            <a:off x="1633510" y="1290049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279196-AC33-4D3C-B390-49A232EDDA2B}"/>
              </a:ext>
            </a:extLst>
          </p:cNvPr>
          <p:cNvSpPr/>
          <p:nvPr/>
        </p:nvSpPr>
        <p:spPr bwMode="auto">
          <a:xfrm>
            <a:off x="1560049" y="1668557"/>
            <a:ext cx="1414867" cy="216822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EA2CC-8FE5-4864-BD36-EB740D647469}"/>
              </a:ext>
            </a:extLst>
          </p:cNvPr>
          <p:cNvSpPr/>
          <p:nvPr/>
        </p:nvSpPr>
        <p:spPr>
          <a:xfrm>
            <a:off x="1521278" y="158644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5DB38C-8A27-4526-9E16-5FC52B281E8D}"/>
              </a:ext>
            </a:extLst>
          </p:cNvPr>
          <p:cNvSpPr/>
          <p:nvPr/>
        </p:nvSpPr>
        <p:spPr bwMode="auto">
          <a:xfrm>
            <a:off x="2219654" y="5209461"/>
            <a:ext cx="867495" cy="234994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E65DCE-F548-4413-9D6E-4A6508556B6E}"/>
              </a:ext>
            </a:extLst>
          </p:cNvPr>
          <p:cNvSpPr/>
          <p:nvPr/>
        </p:nvSpPr>
        <p:spPr>
          <a:xfrm>
            <a:off x="2180882" y="5127344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834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0A1C6E-5349-4E48-B65D-1ACC4E0188C3}"/>
              </a:ext>
            </a:extLst>
          </p:cNvPr>
          <p:cNvSpPr/>
          <p:nvPr/>
        </p:nvSpPr>
        <p:spPr bwMode="auto">
          <a:xfrm>
            <a:off x="6029285" y="339959"/>
            <a:ext cx="908410" cy="800943"/>
          </a:xfrm>
          <a:prstGeom prst="rect">
            <a:avLst/>
          </a:prstGeom>
          <a:solidFill>
            <a:srgbClr val="FF0000">
              <a:alpha val="30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1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2024 N</a:t>
            </a:r>
            <a:r>
              <a:rPr lang="ko-KR" altLang="en-US" b="0" dirty="0"/>
              <a:t>수 정규반</a:t>
            </a:r>
            <a:r>
              <a:rPr lang="en-US" altLang="ko-KR" b="0" dirty="0"/>
              <a:t>(CORE </a:t>
            </a:r>
            <a:r>
              <a:rPr lang="ko-KR" altLang="en-US" b="0" dirty="0"/>
              <a:t>대전 </a:t>
            </a:r>
            <a:r>
              <a:rPr lang="en-US" altLang="ko-KR" b="0" dirty="0"/>
              <a:t>PC)</a:t>
            </a:r>
            <a:endParaRPr lang="ko-KR" altLang="en-US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22293"/>
              </p:ext>
            </p:extLst>
          </p:nvPr>
        </p:nvGraphicFramePr>
        <p:xfrm>
          <a:off x="8104412" y="211913"/>
          <a:ext cx="1800000" cy="157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탭으로 구성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자동 롤링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자체 식당 운영 탭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4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kumimoji="1" lang="ko-KR" altLang="en-US" sz="900" b="0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탭별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내용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9~13p </a:t>
                      </a: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</a:t>
                      </a: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8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lang="en-US" altLang="ko-KR" sz="800" b="0" spc="-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spc="-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CORE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학원 공통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1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플로팅</a:t>
                      </a: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배너 추가</a:t>
                      </a:r>
                      <a:endParaRPr kumimoji="1" lang="en-US" altLang="ko-KR" sz="900" b="1" i="0" u="none" strike="noStrike" cap="none" spc="-50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</a:t>
                      </a:r>
                      <a:r>
                        <a:rPr kumimoji="1" lang="en-US" altLang="ko-KR" sz="9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 https://coredj.megastudy.net/info/schoolBus.asp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180793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A961C3-E9FA-438B-AA24-B7F9EF3812D5}"/>
              </a:ext>
            </a:extLst>
          </p:cNvPr>
          <p:cNvSpPr/>
          <p:nvPr/>
        </p:nvSpPr>
        <p:spPr>
          <a:xfrm>
            <a:off x="704850" y="1755939"/>
            <a:ext cx="6624637" cy="38654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각 </a:t>
            </a:r>
            <a:r>
              <a:rPr lang="ko-KR" altLang="en-US" spc="-100" dirty="0" err="1">
                <a:solidFill>
                  <a:schemeClr val="tx1"/>
                </a:solidFill>
                <a:latin typeface="+mn-ea"/>
              </a:rPr>
              <a:t>탭별</a:t>
            </a:r>
            <a:r>
              <a:rPr lang="ko-KR" altLang="en-US" spc="-100" dirty="0">
                <a:solidFill>
                  <a:schemeClr val="tx1"/>
                </a:solidFill>
                <a:latin typeface="+mn-ea"/>
              </a:rPr>
              <a:t> 내용 노출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D70C51-106D-4C25-AB9F-13FEC914FD8F}"/>
              </a:ext>
            </a:extLst>
          </p:cNvPr>
          <p:cNvSpPr txBox="1"/>
          <p:nvPr/>
        </p:nvSpPr>
        <p:spPr>
          <a:xfrm>
            <a:off x="704850" y="332656"/>
            <a:ext cx="6624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>
                <a:latin typeface="+mn-ea"/>
                <a:ea typeface="+mn-ea"/>
              </a:rPr>
              <a:t>면학분위기로 소문난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바른공부</a:t>
            </a:r>
            <a:r>
              <a:rPr lang="ko-KR" altLang="en-US" sz="1200" b="1" spc="-1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 err="1">
                <a:solidFill>
                  <a:srgbClr val="0070C0"/>
                </a:solidFill>
                <a:latin typeface="+mn-ea"/>
                <a:ea typeface="+mn-ea"/>
              </a:rPr>
              <a:t>자습전용관</a:t>
            </a:r>
            <a:endParaRPr lang="en-US" altLang="ko-KR" sz="1200" b="1" spc="-100" dirty="0">
              <a:solidFill>
                <a:srgbClr val="0070C0"/>
              </a:solidFill>
              <a:latin typeface="+mn-ea"/>
              <a:ea typeface="+mn-ea"/>
            </a:endParaRPr>
          </a:p>
          <a:p>
            <a:pPr algn="ctr"/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spc="-100" dirty="0">
                <a:latin typeface="+mn-ea"/>
                <a:ea typeface="+mn-ea"/>
              </a:rPr>
              <a:t>전국 최상위권 학생들이 </a:t>
            </a:r>
            <a:r>
              <a:rPr lang="ko-KR" altLang="en-US" sz="1000" spc="-100" dirty="0" err="1">
                <a:latin typeface="+mn-ea"/>
                <a:ea typeface="+mn-ea"/>
              </a:rPr>
              <a:t>바자관에</a:t>
            </a:r>
            <a:r>
              <a:rPr lang="ko-KR" altLang="en-US" sz="1000" spc="-100" dirty="0">
                <a:latin typeface="+mn-ea"/>
                <a:ea typeface="+mn-ea"/>
              </a:rPr>
              <a:t> 모여</a:t>
            </a:r>
            <a:endParaRPr lang="en-US" altLang="ko-KR" sz="1000" spc="-100" dirty="0">
              <a:latin typeface="+mn-ea"/>
              <a:ea typeface="+mn-ea"/>
            </a:endParaRPr>
          </a:p>
          <a:p>
            <a:pPr algn="ctr"/>
            <a:r>
              <a:rPr lang="ko-KR" altLang="en-US" sz="1000" b="1" spc="-100" dirty="0">
                <a:latin typeface="+mn-ea"/>
                <a:ea typeface="+mn-ea"/>
              </a:rPr>
              <a:t>경쟁하는 긍정적인 학습환경</a:t>
            </a:r>
            <a:r>
              <a:rPr lang="ko-KR" altLang="en-US" sz="1000" spc="-100" dirty="0">
                <a:latin typeface="+mn-ea"/>
                <a:ea typeface="+mn-ea"/>
              </a:rPr>
              <a:t>이 만들어져 있습니다</a:t>
            </a:r>
            <a:r>
              <a:rPr lang="en-US" altLang="ko-KR" sz="1000" spc="-100" dirty="0">
                <a:latin typeface="+mn-ea"/>
                <a:ea typeface="+mn-ea"/>
              </a:rPr>
              <a:t>.</a:t>
            </a:r>
            <a:endParaRPr lang="ko-KR" altLang="en-US" sz="1000" spc="-1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EEB9A1-46C4-4A6E-8B45-AAF63A42747F}"/>
              </a:ext>
            </a:extLst>
          </p:cNvPr>
          <p:cNvSpPr txBox="1"/>
          <p:nvPr/>
        </p:nvSpPr>
        <p:spPr>
          <a:xfrm>
            <a:off x="920552" y="348045"/>
            <a:ext cx="79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01</a:t>
            </a:r>
            <a:endParaRPr lang="ko-KR" altLang="en-US" sz="2800" i="1" spc="-1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501F326-9E5E-437B-BCA4-E1C8965C1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35603"/>
              </p:ext>
            </p:extLst>
          </p:nvPr>
        </p:nvGraphicFramePr>
        <p:xfrm>
          <a:off x="699043" y="1227977"/>
          <a:ext cx="6630445" cy="37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6089">
                  <a:extLst>
                    <a:ext uri="{9D8B030D-6E8A-4147-A177-3AD203B41FA5}">
                      <a16:colId xmlns:a16="http://schemas.microsoft.com/office/drawing/2014/main" val="1584099027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48837894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4138853252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2036928748"/>
                    </a:ext>
                  </a:extLst>
                </a:gridCol>
                <a:gridCol w="1326089">
                  <a:extLst>
                    <a:ext uri="{9D8B030D-6E8A-4147-A177-3AD203B41FA5}">
                      <a16:colId xmlns:a16="http://schemas.microsoft.com/office/drawing/2014/main" val="329249483"/>
                    </a:ext>
                  </a:extLst>
                </a:gridCol>
              </a:tblGrid>
              <a:tr h="371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집단적인 면학분위기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학습 동선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충분한 </a:t>
                      </a:r>
                      <a:r>
                        <a:rPr lang="ko-KR" altLang="en-US" sz="9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자습시간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개방형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자체 식당 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4243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C375FF-5351-4FD7-B70C-7802575484C4}"/>
              </a:ext>
            </a:extLst>
          </p:cNvPr>
          <p:cNvSpPr/>
          <p:nvPr/>
        </p:nvSpPr>
        <p:spPr>
          <a:xfrm>
            <a:off x="699042" y="1212588"/>
            <a:ext cx="6630445" cy="3866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C037E2-20E1-4807-8897-82BCB42AAF7E}"/>
              </a:ext>
            </a:extLst>
          </p:cNvPr>
          <p:cNvSpPr/>
          <p:nvPr/>
        </p:nvSpPr>
        <p:spPr>
          <a:xfrm>
            <a:off x="626891" y="1136387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C338CD-17C4-464A-84E4-C0C3796F4282}"/>
              </a:ext>
            </a:extLst>
          </p:cNvPr>
          <p:cNvSpPr/>
          <p:nvPr/>
        </p:nvSpPr>
        <p:spPr>
          <a:xfrm>
            <a:off x="626891" y="1701530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97B2A3-FA1F-4A52-AD06-1B1A3A516E3D}"/>
              </a:ext>
            </a:extLst>
          </p:cNvPr>
          <p:cNvGrpSpPr/>
          <p:nvPr/>
        </p:nvGrpSpPr>
        <p:grpSpPr>
          <a:xfrm>
            <a:off x="6177136" y="356912"/>
            <a:ext cx="646127" cy="738665"/>
            <a:chOff x="1748338" y="3140968"/>
            <a:chExt cx="936104" cy="108790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1B42F75-FFCD-447C-B111-F1D8B6A2BC18}"/>
                </a:ext>
              </a:extLst>
            </p:cNvPr>
            <p:cNvSpPr/>
            <p:nvPr/>
          </p:nvSpPr>
          <p:spPr bwMode="auto">
            <a:xfrm>
              <a:off x="1753138" y="3351847"/>
              <a:ext cx="864000" cy="864000"/>
            </a:xfrm>
            <a:prstGeom prst="ellipse">
              <a:avLst/>
            </a:prstGeom>
            <a:solidFill>
              <a:srgbClr val="0070C0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100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Picture 2" descr="https://dev.megastudy.net:4433/campus/image/russel/intro/2024/first/ico_bus.png">
              <a:extLst>
                <a:ext uri="{FF2B5EF4-FFF2-40B4-BE49-F238E27FC236}">
                  <a16:creationId xmlns:a16="http://schemas.microsoft.com/office/drawing/2014/main" id="{4CA19519-4C13-432E-AD31-A5E19C3F0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38" y="3140968"/>
              <a:ext cx="936104" cy="108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733A45-5750-4BA5-9C69-145467383E30}"/>
              </a:ext>
            </a:extLst>
          </p:cNvPr>
          <p:cNvSpPr/>
          <p:nvPr/>
        </p:nvSpPr>
        <p:spPr>
          <a:xfrm>
            <a:off x="5990513" y="257843"/>
            <a:ext cx="1593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1918988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상세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Verdana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spDef>
    <a:lnDef>
      <a:spPr bwMode="auto"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OMA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100" spc="-1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돋움체" pitchFamily="49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메가화면안</Template>
  <TotalTime>93671</TotalTime>
  <Words>6696</Words>
  <Application>Microsoft Office PowerPoint</Application>
  <PresentationFormat>A4 용지(210x297mm)</PresentationFormat>
  <Paragraphs>1338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41</vt:i4>
      </vt:variant>
    </vt:vector>
  </HeadingPairs>
  <TitlesOfParts>
    <vt:vector size="63" baseType="lpstr">
      <vt:lpstr>굴림</vt:lpstr>
      <vt:lpstr>돋움</vt:lpstr>
      <vt:lpstr>돋움체</vt:lpstr>
      <vt:lpstr>맑은 고딕</vt:lpstr>
      <vt:lpstr>바탕체</vt:lpstr>
      <vt:lpstr>Arial</vt:lpstr>
      <vt:lpstr>Calibri</vt:lpstr>
      <vt:lpstr>Calibri Light</vt:lpstr>
      <vt:lpstr>Segoe UI</vt:lpstr>
      <vt:lpstr>Verdana</vt:lpstr>
      <vt:lpstr>Wingdings</vt:lpstr>
      <vt:lpstr>3_기본 디자인</vt:lpstr>
      <vt:lpstr>4_기본 디자인</vt:lpstr>
      <vt:lpstr>5_기본 디자인</vt:lpstr>
      <vt:lpstr>6_기본 디자인</vt:lpstr>
      <vt:lpstr>9_기본 디자인</vt:lpstr>
      <vt:lpstr>10_기본 디자인</vt:lpstr>
      <vt:lpstr>Office 테마</vt:lpstr>
      <vt:lpstr>SOMA</vt:lpstr>
      <vt:lpstr>7_기본 디자인</vt:lpstr>
      <vt:lpstr>상세내용</vt:lpstr>
      <vt:lpstr>1_SOMA</vt:lpstr>
      <vt:lpstr>PowerPoint 프레젠테이션</vt:lpstr>
      <vt:lpstr>PowerPoint 프레젠테이션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PC)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  <vt:lpstr>2024 N수 정규반(CORE 대전 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mega</cp:lastModifiedBy>
  <cp:revision>15271</cp:revision>
  <cp:lastPrinted>2021-11-15T10:46:54Z</cp:lastPrinted>
  <dcterms:created xsi:type="dcterms:W3CDTF">2010-04-05T09:26:10Z</dcterms:created>
  <dcterms:modified xsi:type="dcterms:W3CDTF">2023-11-23T04:47:41Z</dcterms:modified>
</cp:coreProperties>
</file>